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433" r:id="rId3"/>
    <p:sldId id="357" r:id="rId4"/>
    <p:sldId id="358" r:id="rId5"/>
    <p:sldId id="348" r:id="rId6"/>
    <p:sldId id="366" r:id="rId7"/>
    <p:sldId id="434" r:id="rId8"/>
    <p:sldId id="401" r:id="rId9"/>
    <p:sldId id="430" r:id="rId10"/>
    <p:sldId id="448" r:id="rId11"/>
    <p:sldId id="436" r:id="rId12"/>
    <p:sldId id="412" r:id="rId13"/>
    <p:sldId id="442" r:id="rId14"/>
    <p:sldId id="443" r:id="rId15"/>
    <p:sldId id="370" r:id="rId16"/>
    <p:sldId id="371" r:id="rId17"/>
    <p:sldId id="437" r:id="rId18"/>
    <p:sldId id="375" r:id="rId19"/>
    <p:sldId id="410" r:id="rId20"/>
    <p:sldId id="447" r:id="rId21"/>
    <p:sldId id="435" r:id="rId22"/>
    <p:sldId id="449" r:id="rId23"/>
    <p:sldId id="402" r:id="rId24"/>
    <p:sldId id="450" r:id="rId25"/>
    <p:sldId id="406" r:id="rId26"/>
    <p:sldId id="407" r:id="rId27"/>
    <p:sldId id="408" r:id="rId28"/>
    <p:sldId id="438" r:id="rId29"/>
    <p:sldId id="439" r:id="rId30"/>
    <p:sldId id="440" r:id="rId31"/>
    <p:sldId id="455" r:id="rId32"/>
    <p:sldId id="441" r:id="rId33"/>
    <p:sldId id="451" r:id="rId34"/>
    <p:sldId id="452" r:id="rId35"/>
    <p:sldId id="453" r:id="rId36"/>
    <p:sldId id="454" r:id="rId37"/>
    <p:sldId id="445" r:id="rId38"/>
    <p:sldId id="381" r:id="rId39"/>
    <p:sldId id="373" r:id="rId40"/>
    <p:sldId id="44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F6930-7CCF-4FFB-A9A3-728E18CD63AA}" v="43" dt="2025-11-12T00:13:07.3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 varScale="1">
        <p:scale>
          <a:sx n="95" d="100"/>
          <a:sy n="95" d="100"/>
        </p:scale>
        <p:origin x="101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undo custSel addSld modSld sldOrd">
      <pc:chgData name="Weifeng Xu" userId="e7aed605-a3dd-4d5a-a692-a87037af107b" providerId="ADAL" clId="{F99F8FFF-BA20-43EA-924B-4DF5D2A785F3}" dt="2025-11-12T00:11:51.553" v="160"/>
      <pc:docMkLst>
        <pc:docMk/>
      </pc:docMkLst>
      <pc:sldChg chg="ord">
        <pc:chgData name="Weifeng Xu" userId="e7aed605-a3dd-4d5a-a692-a87037af107b" providerId="ADAL" clId="{F99F8FFF-BA20-43EA-924B-4DF5D2A785F3}" dt="2025-11-11T23:59:40.536" v="21"/>
        <pc:sldMkLst>
          <pc:docMk/>
          <pc:sldMk cId="1703153300" sldId="441"/>
        </pc:sldMkLst>
      </pc:sldChg>
      <pc:sldChg chg="ord">
        <pc:chgData name="Weifeng Xu" userId="e7aed605-a3dd-4d5a-a692-a87037af107b" providerId="ADAL" clId="{F99F8FFF-BA20-43EA-924B-4DF5D2A785F3}" dt="2025-11-11T23:59:38.415" v="19" actId="20578"/>
        <pc:sldMkLst>
          <pc:docMk/>
          <pc:sldMk cId="36715312" sldId="445"/>
        </pc:sldMkLst>
      </pc:sldChg>
      <pc:sldChg chg="addSp modSp new mod modClrScheme chgLayout">
        <pc:chgData name="Weifeng Xu" userId="e7aed605-a3dd-4d5a-a692-a87037af107b" providerId="ADAL" clId="{F99F8FFF-BA20-43EA-924B-4DF5D2A785F3}" dt="2025-11-12T00:06:32.033" v="120" actId="14100"/>
        <pc:sldMkLst>
          <pc:docMk/>
          <pc:sldMk cId="2357950944" sldId="451"/>
        </pc:sldMkLst>
        <pc:spChg chg="add mod">
          <ac:chgData name="Weifeng Xu" userId="e7aed605-a3dd-4d5a-a692-a87037af107b" providerId="ADAL" clId="{F99F8FFF-BA20-43EA-924B-4DF5D2A785F3}" dt="2025-11-11T23:58:08.637" v="2"/>
          <ac:spMkLst>
            <pc:docMk/>
            <pc:sldMk cId="2357950944" sldId="451"/>
            <ac:spMk id="2" creationId="{11D485AB-DA33-796D-518E-E1562E224CB8}"/>
          </ac:spMkLst>
        </pc:spChg>
        <pc:spChg chg="add mod">
          <ac:chgData name="Weifeng Xu" userId="e7aed605-a3dd-4d5a-a692-a87037af107b" providerId="ADAL" clId="{F99F8FFF-BA20-43EA-924B-4DF5D2A785F3}" dt="2025-11-11T23:59:01.320" v="13" actId="14100"/>
          <ac:spMkLst>
            <pc:docMk/>
            <pc:sldMk cId="2357950944" sldId="451"/>
            <ac:spMk id="3" creationId="{51AE2D83-2F0E-F564-A5F7-E153769F2948}"/>
          </ac:spMkLst>
        </pc:spChg>
        <pc:spChg chg="add mod">
          <ac:chgData name="Weifeng Xu" userId="e7aed605-a3dd-4d5a-a692-a87037af107b" providerId="ADAL" clId="{F99F8FFF-BA20-43EA-924B-4DF5D2A785F3}" dt="2025-11-12T00:06:32.033" v="120" actId="14100"/>
          <ac:spMkLst>
            <pc:docMk/>
            <pc:sldMk cId="2357950944" sldId="451"/>
            <ac:spMk id="6" creationId="{4D942EDE-A0F7-563D-31C2-B2B5680B8682}"/>
          </ac:spMkLst>
        </pc:spChg>
        <pc:graphicFrameChg chg="add mod modGraphic">
          <ac:chgData name="Weifeng Xu" userId="e7aed605-a3dd-4d5a-a692-a87037af107b" providerId="ADAL" clId="{F99F8FFF-BA20-43EA-924B-4DF5D2A785F3}" dt="2025-11-11T23:59:13.042" v="15" actId="12385"/>
          <ac:graphicFrameMkLst>
            <pc:docMk/>
            <pc:sldMk cId="2357950944" sldId="451"/>
            <ac:graphicFrameMk id="4" creationId="{E13D3AF2-29CE-DC8C-BB5A-84092D9A2DF3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12T00:10:32.285" v="158" actId="14734"/>
        <pc:sldMkLst>
          <pc:docMk/>
          <pc:sldMk cId="3238931145" sldId="452"/>
        </pc:sldMkLst>
        <pc:spChg chg="mod ord">
          <ac:chgData name="Weifeng Xu" userId="e7aed605-a3dd-4d5a-a692-a87037af107b" providerId="ADAL" clId="{F99F8FFF-BA20-43EA-924B-4DF5D2A785F3}" dt="2025-11-12T00:00:00.393" v="23" actId="700"/>
          <ac:spMkLst>
            <pc:docMk/>
            <pc:sldMk cId="3238931145" sldId="452"/>
            <ac:spMk id="2" creationId="{90DDC74C-56F1-44D3-6A07-158B759428D5}"/>
          </ac:spMkLst>
        </pc:spChg>
        <pc:spChg chg="del">
          <ac:chgData name="Weifeng Xu" userId="e7aed605-a3dd-4d5a-a692-a87037af107b" providerId="ADAL" clId="{F99F8FFF-BA20-43EA-924B-4DF5D2A785F3}" dt="2025-11-12T00:00:00.393" v="23" actId="700"/>
          <ac:spMkLst>
            <pc:docMk/>
            <pc:sldMk cId="3238931145" sldId="452"/>
            <ac:spMk id="3" creationId="{32BF77CC-C298-9245-0E6D-0FB86D10B2C4}"/>
          </ac:spMkLst>
        </pc:spChg>
        <pc:spChg chg="add mod">
          <ac:chgData name="Weifeng Xu" userId="e7aed605-a3dd-4d5a-a692-a87037af107b" providerId="ADAL" clId="{F99F8FFF-BA20-43EA-924B-4DF5D2A785F3}" dt="2025-11-12T00:01:26.926" v="40" actId="1076"/>
          <ac:spMkLst>
            <pc:docMk/>
            <pc:sldMk cId="3238931145" sldId="452"/>
            <ac:spMk id="6" creationId="{CEED419D-6C2D-5D67-D0AE-56B54111F1C3}"/>
          </ac:spMkLst>
        </pc:spChg>
        <pc:spChg chg="add mod">
          <ac:chgData name="Weifeng Xu" userId="e7aed605-a3dd-4d5a-a692-a87037af107b" providerId="ADAL" clId="{F99F8FFF-BA20-43EA-924B-4DF5D2A785F3}" dt="2025-11-12T00:01:38.907" v="43" actId="1076"/>
          <ac:spMkLst>
            <pc:docMk/>
            <pc:sldMk cId="3238931145" sldId="452"/>
            <ac:spMk id="9" creationId="{372585BD-E612-4544-4209-948D421C3F1D}"/>
          </ac:spMkLst>
        </pc:spChg>
        <pc:graphicFrameChg chg="add mod modGraphic">
          <ac:chgData name="Weifeng Xu" userId="e7aed605-a3dd-4d5a-a692-a87037af107b" providerId="ADAL" clId="{F99F8FFF-BA20-43EA-924B-4DF5D2A785F3}" dt="2025-11-12T00:01:29.098" v="41" actId="1076"/>
          <ac:graphicFrameMkLst>
            <pc:docMk/>
            <pc:sldMk cId="3238931145" sldId="452"/>
            <ac:graphicFrameMk id="4" creationId="{D86AA803-F7AD-7EE2-93F3-37BDF82C5F53}"/>
          </ac:graphicFrameMkLst>
        </pc:graphicFrameChg>
        <pc:graphicFrameChg chg="add mod modGraphic">
          <ac:chgData name="Weifeng Xu" userId="e7aed605-a3dd-4d5a-a692-a87037af107b" providerId="ADAL" clId="{F99F8FFF-BA20-43EA-924B-4DF5D2A785F3}" dt="2025-11-12T00:10:32.285" v="158" actId="14734"/>
          <ac:graphicFrameMkLst>
            <pc:docMk/>
            <pc:sldMk cId="3238931145" sldId="452"/>
            <ac:graphicFrameMk id="7" creationId="{112A4BAF-ED19-7232-DFFC-73806BD15F7C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12T00:05:27.073" v="95" actId="14100"/>
        <pc:sldMkLst>
          <pc:docMk/>
          <pc:sldMk cId="2796119818" sldId="453"/>
        </pc:sldMkLst>
        <pc:spChg chg="mod ord">
          <ac:chgData name="Weifeng Xu" userId="e7aed605-a3dd-4d5a-a692-a87037af107b" providerId="ADAL" clId="{F99F8FFF-BA20-43EA-924B-4DF5D2A785F3}" dt="2025-11-12T00:04:31.632" v="81" actId="700"/>
          <ac:spMkLst>
            <pc:docMk/>
            <pc:sldMk cId="2796119818" sldId="453"/>
            <ac:spMk id="2" creationId="{58791AD8-BD4F-B9DA-F0AA-19BC074D3386}"/>
          </ac:spMkLst>
        </pc:spChg>
        <pc:spChg chg="add del mod ord">
          <ac:chgData name="Weifeng Xu" userId="e7aed605-a3dd-4d5a-a692-a87037af107b" providerId="ADAL" clId="{F99F8FFF-BA20-43EA-924B-4DF5D2A785F3}" dt="2025-11-12T00:04:31.632" v="81" actId="700"/>
          <ac:spMkLst>
            <pc:docMk/>
            <pc:sldMk cId="2796119818" sldId="453"/>
            <ac:spMk id="3" creationId="{50E2C93E-1701-1905-78B2-FFA045D6B5C7}"/>
          </ac:spMkLst>
        </pc:spChg>
        <pc:graphicFrameChg chg="add mod modGraphic">
          <ac:chgData name="Weifeng Xu" userId="e7aed605-a3dd-4d5a-a692-a87037af107b" providerId="ADAL" clId="{F99F8FFF-BA20-43EA-924B-4DF5D2A785F3}" dt="2025-11-12T00:05:14.631" v="90" actId="14100"/>
          <ac:graphicFrameMkLst>
            <pc:docMk/>
            <pc:sldMk cId="2796119818" sldId="453"/>
            <ac:graphicFrameMk id="4" creationId="{A23C4E62-357E-3DA6-A2C1-29B1195FF9DB}"/>
          </ac:graphicFrameMkLst>
        </pc:graphicFrameChg>
        <pc:graphicFrameChg chg="add mod modGraphic">
          <ac:chgData name="Weifeng Xu" userId="e7aed605-a3dd-4d5a-a692-a87037af107b" providerId="ADAL" clId="{F99F8FFF-BA20-43EA-924B-4DF5D2A785F3}" dt="2025-11-12T00:05:27.073" v="95" actId="14100"/>
          <ac:graphicFrameMkLst>
            <pc:docMk/>
            <pc:sldMk cId="2796119818" sldId="453"/>
            <ac:graphicFrameMk id="5" creationId="{03B7D9E6-6ED7-B4F6-1065-AE7458E4C3A0}"/>
          </ac:graphicFrameMkLst>
        </pc:graphicFrameChg>
      </pc:sldChg>
      <pc:sldChg chg="addSp modSp new mod ord">
        <pc:chgData name="Weifeng Xu" userId="e7aed605-a3dd-4d5a-a692-a87037af107b" providerId="ADAL" clId="{F99F8FFF-BA20-43EA-924B-4DF5D2A785F3}" dt="2025-11-12T00:09:27.923" v="150"/>
        <pc:sldMkLst>
          <pc:docMk/>
          <pc:sldMk cId="767975755" sldId="454"/>
        </pc:sldMkLst>
        <pc:spChg chg="mod">
          <ac:chgData name="Weifeng Xu" userId="e7aed605-a3dd-4d5a-a692-a87037af107b" providerId="ADAL" clId="{F99F8FFF-BA20-43EA-924B-4DF5D2A785F3}" dt="2025-11-12T00:07:34.049" v="122"/>
          <ac:spMkLst>
            <pc:docMk/>
            <pc:sldMk cId="767975755" sldId="454"/>
            <ac:spMk id="2" creationId="{41D46897-9C4A-A42B-FC6E-8EA5E902891D}"/>
          </ac:spMkLst>
        </pc:spChg>
        <pc:spChg chg="add mod">
          <ac:chgData name="Weifeng Xu" userId="e7aed605-a3dd-4d5a-a692-a87037af107b" providerId="ADAL" clId="{F99F8FFF-BA20-43EA-924B-4DF5D2A785F3}" dt="2025-11-12T00:08:23.095" v="134" actId="113"/>
          <ac:spMkLst>
            <pc:docMk/>
            <pc:sldMk cId="767975755" sldId="454"/>
            <ac:spMk id="6" creationId="{08C44F84-1B7E-F9CC-584D-BCB6FEE8C88B}"/>
          </ac:spMkLst>
        </pc:spChg>
        <pc:spChg chg="add mod">
          <ac:chgData name="Weifeng Xu" userId="e7aed605-a3dd-4d5a-a692-a87037af107b" providerId="ADAL" clId="{F99F8FFF-BA20-43EA-924B-4DF5D2A785F3}" dt="2025-11-12T00:08:39.923" v="139" actId="113"/>
          <ac:spMkLst>
            <pc:docMk/>
            <pc:sldMk cId="767975755" sldId="454"/>
            <ac:spMk id="8" creationId="{50FB3A92-A8D5-7B31-742B-1CDEE65A34BB}"/>
          </ac:spMkLst>
        </pc:spChg>
        <pc:graphicFrameChg chg="add mod modGraphic">
          <ac:chgData name="Weifeng Xu" userId="e7aed605-a3dd-4d5a-a692-a87037af107b" providerId="ADAL" clId="{F99F8FFF-BA20-43EA-924B-4DF5D2A785F3}" dt="2025-11-12T00:07:46.118" v="125" actId="12385"/>
          <ac:graphicFrameMkLst>
            <pc:docMk/>
            <pc:sldMk cId="767975755" sldId="454"/>
            <ac:graphicFrameMk id="3" creationId="{65CB1EA2-0889-B58C-7FB2-D4656BD6EB15}"/>
          </ac:graphicFrameMkLst>
        </pc:graphicFrameChg>
        <pc:graphicFrameChg chg="add mod modGraphic">
          <ac:chgData name="Weifeng Xu" userId="e7aed605-a3dd-4d5a-a692-a87037af107b" providerId="ADAL" clId="{F99F8FFF-BA20-43EA-924B-4DF5D2A785F3}" dt="2025-11-12T00:09:10.434" v="148" actId="14734"/>
          <ac:graphicFrameMkLst>
            <pc:docMk/>
            <pc:sldMk cId="767975755" sldId="454"/>
            <ac:graphicFrameMk id="4" creationId="{B14CCFB3-6FAC-CF0B-D50E-C5DA73D0DF3B}"/>
          </ac:graphicFrameMkLst>
        </pc:graphicFrameChg>
      </pc:sldChg>
      <pc:sldChg chg="addSp new">
        <pc:chgData name="Weifeng Xu" userId="e7aed605-a3dd-4d5a-a692-a87037af107b" providerId="ADAL" clId="{F99F8FFF-BA20-43EA-924B-4DF5D2A785F3}" dt="2025-11-12T00:11:51.553" v="160"/>
        <pc:sldMkLst>
          <pc:docMk/>
          <pc:sldMk cId="2465488584" sldId="455"/>
        </pc:sldMkLst>
        <pc:picChg chg="add">
          <ac:chgData name="Weifeng Xu" userId="e7aed605-a3dd-4d5a-a692-a87037af107b" providerId="ADAL" clId="{F99F8FFF-BA20-43EA-924B-4DF5D2A785F3}" dt="2025-11-12T00:11:51.553" v="160"/>
          <ac:picMkLst>
            <pc:docMk/>
            <pc:sldMk cId="2465488584" sldId="455"/>
            <ac:picMk id="5122" creationId="{A66B92CB-E7E6-307C-E420-35FBB0730C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/’</a:t>
            </a:r>
          </a:p>
          <a:p>
            <a:r>
              <a:rPr lang="en-US" dirty="0">
                <a:cs typeface="Calibri"/>
              </a:rPr>
              <a:t>grep –r username</a:t>
            </a:r>
          </a:p>
          <a:p>
            <a:r>
              <a:rPr lang="en-US" dirty="0">
                <a:cs typeface="Calibri"/>
              </a:rPr>
              <a:t>d2c5d8db-28cf-4fa4-81bc-59e5be82eda0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06ceeadd-995d-4e3c-be2b-2a0b26dec374.jpg</a:t>
            </a:r>
          </a:p>
          <a:p>
            <a:r>
              <a:rPr lang="en-US" dirty="0"/>
              <a:t>cebcca1c-94a2-4d42-863b-3fd80f3fd233.jpg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/data/data/</a:t>
            </a:r>
            <a:r>
              <a:rPr lang="en-GB" dirty="0" err="1"/>
              <a:t>kik.android</a:t>
            </a:r>
            <a:r>
              <a:rPr lang="en-GB" dirty="0"/>
              <a:t>/files/staging/large/-I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EAV_Comparison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rankdir</a:t>
            </a:r>
            <a:r>
              <a:rPr lang="en-US" dirty="0"/>
              <a:t>=LR;</a:t>
            </a:r>
          </a:p>
          <a:p>
            <a:r>
              <a:rPr lang="en-US" dirty="0"/>
              <a:t>  node [shape=box, style=filled, </a:t>
            </a:r>
            <a:r>
              <a:rPr lang="en-US" dirty="0" err="1"/>
              <a:t>fillcolor</a:t>
            </a:r>
            <a:r>
              <a:rPr lang="en-US" dirty="0"/>
              <a:t>=white, </a:t>
            </a:r>
            <a:r>
              <a:rPr lang="en-US" dirty="0" err="1"/>
              <a:t>fontname</a:t>
            </a:r>
            <a:r>
              <a:rPr lang="en-US" dirty="0"/>
              <a:t>="Helvetica"];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cluster_relational</a:t>
            </a:r>
            <a:r>
              <a:rPr lang="en-US" dirty="0"/>
              <a:t> {</a:t>
            </a:r>
          </a:p>
          <a:p>
            <a:r>
              <a:rPr lang="en-US" dirty="0"/>
              <a:t>    label="Traditional Relational Schema";</a:t>
            </a:r>
          </a:p>
          <a:p>
            <a:r>
              <a:rPr lang="en-US" dirty="0"/>
              <a:t>    color=</a:t>
            </a:r>
            <a:r>
              <a:rPr lang="en-US" dirty="0" err="1"/>
              <a:t>lightblue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RelTable</a:t>
            </a:r>
            <a:r>
              <a:rPr lang="en-US" dirty="0"/>
              <a:t> [label=&lt;</a:t>
            </a:r>
          </a:p>
          <a:p>
            <a:r>
              <a:rPr lang="en-US" dirty="0"/>
              <a:t>      &lt;TABLE BORDER="1" CELLBORDER="1" CELLSPACING="0"&gt;</a:t>
            </a:r>
          </a:p>
          <a:p>
            <a:r>
              <a:rPr lang="en-US" dirty="0"/>
              <a:t>        &lt;TR&gt;&lt;TD BGCOLOR="</a:t>
            </a:r>
            <a:r>
              <a:rPr lang="en-US" dirty="0" err="1"/>
              <a:t>lightgray</a:t>
            </a:r>
            <a:r>
              <a:rPr lang="en-US" dirty="0"/>
              <a:t>" COLSPAN="4"&gt;Content Table&lt;/TD&gt;&lt;/TR&gt;</a:t>
            </a:r>
          </a:p>
          <a:p>
            <a:r>
              <a:rPr lang="en-US" dirty="0"/>
              <a:t>        &lt;TR&gt;&lt;TD&gt;&lt;B&gt;</a:t>
            </a:r>
            <a:r>
              <a:rPr lang="en-US" dirty="0" err="1"/>
              <a:t>content_id</a:t>
            </a:r>
            <a:r>
              <a:rPr lang="en-US" dirty="0"/>
              <a:t>&lt;/B&gt;&lt;/TD&gt;&lt;TD&gt;&lt;B&gt;</a:t>
            </a:r>
            <a:r>
              <a:rPr lang="en-US" dirty="0" err="1"/>
              <a:t>file_name</a:t>
            </a:r>
            <a:r>
              <a:rPr lang="en-US" dirty="0"/>
              <a:t>&lt;/B&gt;&lt;/TD&gt;&lt;TD&gt;&lt;B&gt;</a:t>
            </a:r>
            <a:r>
              <a:rPr lang="en-US" dirty="0" err="1"/>
              <a:t>file_size</a:t>
            </a:r>
            <a:r>
              <a:rPr lang="en-US" dirty="0"/>
              <a:t>&lt;/B&gt;&lt;/TD&gt;&lt;TD&gt;&lt;B&gt;</a:t>
            </a:r>
            <a:r>
              <a:rPr lang="en-US" dirty="0" err="1"/>
              <a:t>file_url</a:t>
            </a:r>
            <a:r>
              <a:rPr lang="en-US" dirty="0"/>
              <a:t>&lt;/B&gt;&lt;/TD&gt;&lt;/TR&gt;</a:t>
            </a:r>
          </a:p>
          <a:p>
            <a:r>
              <a:rPr lang="en-US" dirty="0"/>
              <a:t>        &lt;TR&gt;&lt;TD&gt;</a:t>
            </a:r>
            <a:r>
              <a:rPr lang="en-US" dirty="0" err="1"/>
              <a:t>cebc</a:t>
            </a:r>
            <a:r>
              <a:rPr lang="en-US" dirty="0"/>
              <a:t>...&lt;/TD&gt;&lt;TD&gt;photo.jpg&lt;/TD&gt;&lt;TD&gt;90417&lt;/TD&gt;&lt;TD&gt;https://platform.kik.com/...&lt;/TD&gt;&lt;/TR&gt;</a:t>
            </a:r>
          </a:p>
          <a:p>
            <a:r>
              <a:rPr lang="en-US" dirty="0"/>
              <a:t>        &lt;TR&gt;&lt;TD&gt;06ce...&lt;/TD&gt;&lt;TD&gt;image2.jpg&lt;/TD&gt;&lt;TD&gt;221306&lt;/TD&gt;&lt;TD&gt;https://platform.kik.com/...&lt;/TD&gt;&lt;/TR&gt;</a:t>
            </a:r>
          </a:p>
          <a:p>
            <a:r>
              <a:rPr lang="en-US" dirty="0"/>
              <a:t>      &lt;/TABLE&gt;</a:t>
            </a:r>
          </a:p>
          <a:p>
            <a:r>
              <a:rPr lang="en-US" dirty="0"/>
              <a:t>    &gt;];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cluster_eav</a:t>
            </a:r>
            <a:r>
              <a:rPr lang="en-US" dirty="0"/>
              <a:t> {</a:t>
            </a:r>
          </a:p>
          <a:p>
            <a:r>
              <a:rPr lang="en-US" dirty="0"/>
              <a:t>    label="Entity–Attribute–Value (EAV) Schema";</a:t>
            </a:r>
          </a:p>
          <a:p>
            <a:r>
              <a:rPr lang="en-US" dirty="0"/>
              <a:t>    color=</a:t>
            </a:r>
            <a:r>
              <a:rPr lang="en-US" dirty="0" err="1"/>
              <a:t>lightyellow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EAVTable</a:t>
            </a:r>
            <a:r>
              <a:rPr lang="en-US" dirty="0"/>
              <a:t> [label=&lt;</a:t>
            </a:r>
          </a:p>
          <a:p>
            <a:r>
              <a:rPr lang="en-US" dirty="0"/>
              <a:t>      &lt;TABLE BORDER="1" CELLBORDER="1" CELLSPACING="0"&gt;</a:t>
            </a:r>
          </a:p>
          <a:p>
            <a:r>
              <a:rPr lang="en-US" dirty="0"/>
              <a:t>        &lt;TR&gt;&lt;TD BGCOLOR="</a:t>
            </a:r>
            <a:r>
              <a:rPr lang="en-US" dirty="0" err="1"/>
              <a:t>lightgray</a:t>
            </a:r>
            <a:r>
              <a:rPr lang="en-US" dirty="0"/>
              <a:t>" COLSPAN="3"&gt;</a:t>
            </a:r>
            <a:r>
              <a:rPr lang="en-US" dirty="0" err="1"/>
              <a:t>KIKContentTable</a:t>
            </a:r>
            <a:r>
              <a:rPr lang="en-US" dirty="0"/>
              <a:t>&lt;/TD&gt;&lt;/TR&gt;</a:t>
            </a:r>
          </a:p>
          <a:p>
            <a:r>
              <a:rPr lang="en-US" dirty="0"/>
              <a:t>        &lt;TR&gt;&lt;TD&gt;&lt;B&gt;</a:t>
            </a:r>
            <a:r>
              <a:rPr lang="en-US" dirty="0" err="1"/>
              <a:t>content_id</a:t>
            </a:r>
            <a:r>
              <a:rPr lang="en-US" dirty="0"/>
              <a:t>&lt;/B&gt;&lt;/TD&gt;&lt;TD&gt;&lt;B&gt;</a:t>
            </a:r>
            <a:r>
              <a:rPr lang="en-US" dirty="0" err="1"/>
              <a:t>content_name</a:t>
            </a:r>
            <a:r>
              <a:rPr lang="en-US" dirty="0"/>
              <a:t>&lt;/B&gt;&lt;/TD&gt;&lt;TD&gt;&lt;B&gt;value&lt;/B&gt;&lt;/TD&gt;&lt;/TR&gt;</a:t>
            </a:r>
          </a:p>
          <a:p>
            <a:r>
              <a:rPr lang="en-US" dirty="0"/>
              <a:t>        &lt;TR&gt;&lt;TD&gt;</a:t>
            </a:r>
            <a:r>
              <a:rPr lang="en-US" dirty="0" err="1"/>
              <a:t>cebc</a:t>
            </a:r>
            <a:r>
              <a:rPr lang="en-US" dirty="0"/>
              <a:t>...&lt;/TD&gt;&lt;TD&gt;file-name&lt;/TD&gt;&lt;TD&gt;photo.jpg&lt;/TD&gt;&lt;/TR&gt;</a:t>
            </a:r>
          </a:p>
          <a:p>
            <a:r>
              <a:rPr lang="en-US" dirty="0"/>
              <a:t>        &lt;TR&gt;&lt;TD&gt;</a:t>
            </a:r>
            <a:r>
              <a:rPr lang="en-US" dirty="0" err="1"/>
              <a:t>cebc</a:t>
            </a:r>
            <a:r>
              <a:rPr lang="en-US" dirty="0"/>
              <a:t>...&lt;/TD&gt;&lt;TD&gt;file-size&lt;/TD&gt;&lt;TD&gt;90417&lt;/TD&gt;&lt;/TR&gt;</a:t>
            </a:r>
          </a:p>
          <a:p>
            <a:r>
              <a:rPr lang="en-US" dirty="0"/>
              <a:t>        &lt;TR&gt;&lt;TD&gt;</a:t>
            </a:r>
            <a:r>
              <a:rPr lang="en-US" dirty="0" err="1"/>
              <a:t>cebc</a:t>
            </a:r>
            <a:r>
              <a:rPr lang="en-US" dirty="0"/>
              <a:t>...&lt;/TD&gt;&lt;TD&gt;file-</a:t>
            </a:r>
            <a:r>
              <a:rPr lang="en-US" dirty="0" err="1"/>
              <a:t>url</a:t>
            </a:r>
            <a:r>
              <a:rPr lang="en-US" dirty="0"/>
              <a:t>&lt;/TD&gt;&lt;TD&gt;https://platform.kik.com/...&lt;/TD&gt;&lt;/TR&gt;</a:t>
            </a:r>
          </a:p>
          <a:p>
            <a:r>
              <a:rPr lang="en-US" dirty="0"/>
              <a:t>        &lt;TR&gt;&lt;TD&gt;06ce...&lt;/TD&gt;&lt;TD&gt;file-name&lt;/TD&gt;&lt;TD&gt;image2.jpg&lt;/TD&gt;&lt;/TR&gt;</a:t>
            </a:r>
          </a:p>
          <a:p>
            <a:r>
              <a:rPr lang="en-US" dirty="0"/>
              <a:t>        &lt;TR&gt;&lt;TD&gt;06ce...&lt;/TD&gt;&lt;TD&gt;file-size&lt;/TD&gt;&lt;TD&gt;221306&lt;/TD&gt;&lt;/TR&gt;</a:t>
            </a:r>
          </a:p>
          <a:p>
            <a:r>
              <a:rPr lang="en-US" dirty="0"/>
              <a:t>        &lt;TR&gt;&lt;TD&gt;06ce...&lt;/TD&gt;&lt;TD&gt;file-</a:t>
            </a:r>
            <a:r>
              <a:rPr lang="en-US" dirty="0" err="1"/>
              <a:t>url</a:t>
            </a:r>
            <a:r>
              <a:rPr lang="en-US" dirty="0"/>
              <a:t>&lt;/TD&gt;&lt;TD&gt;https://platform.kik.com/...&lt;/TD&gt;&lt;/TR&gt;</a:t>
            </a:r>
          </a:p>
          <a:p>
            <a:r>
              <a:rPr lang="en-US" dirty="0"/>
              <a:t>      &lt;/TABLE&gt;</a:t>
            </a:r>
          </a:p>
          <a:p>
            <a:r>
              <a:rPr lang="en-US" dirty="0"/>
              <a:t>    &gt;];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RelTable</a:t>
            </a:r>
            <a:r>
              <a:rPr lang="en-US" dirty="0"/>
              <a:t> -&gt; </a:t>
            </a:r>
            <a:r>
              <a:rPr lang="en-US" dirty="0" err="1"/>
              <a:t>EAVTable</a:t>
            </a:r>
            <a:r>
              <a:rPr lang="en-US" dirty="0"/>
              <a:t> [label="Converted to key–value pairs", color=</a:t>
            </a:r>
            <a:r>
              <a:rPr lang="en-US" dirty="0" err="1"/>
              <a:t>darkgreen</a:t>
            </a:r>
            <a:r>
              <a:rPr lang="en-US" dirty="0"/>
              <a:t>];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59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https://platform.kik.com/content/files/06ceeadd-995d-4e3c-be2b-2a0b26dec374?k=861ab881f7ea206f63d02586236b22b801af502b</a:t>
            </a:r>
          </a:p>
          <a:p>
            <a:r>
              <a:rPr lang="en-US" dirty="0"/>
              <a:t>https://platform.kik.com/content/files/cebcca1c-94a2-4d42-863b-3fd80f3fd233?t=RIC6OLjUJm9nr_9pRoRark_QO4Y1cR13CKjm8JRrP3ko0_0yywYhlAdzGYc4MEr6Ag183Hi_9JD69c1_lsCfzfNE51l0n-1O1c4g1n_sW2FSLVxodUGQ_jMSzc8vXjec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 (directory)</a:t>
            </a:r>
          </a:p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9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cat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/com.google.android.gms.measurement.prefs.xml'</a:t>
            </a: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'@1580317722'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1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└─$ cat branch_referral_shared_pref.xml </a:t>
            </a:r>
          </a:p>
          <a:p>
            <a:r>
              <a:rPr lang="en-US" dirty="0">
                <a:cs typeface="Calibri"/>
              </a:rPr>
              <a:t>&lt;?xml version='1.0' encoding='utf-8' standalone='yes' ?&gt;</a:t>
            </a:r>
          </a:p>
          <a:p>
            <a:r>
              <a:rPr lang="en-US" dirty="0">
                <a:cs typeface="Calibri"/>
              </a:rPr>
              <a:t>&lt;map&gt;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bnc_push_identifier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bnc_branch_analytical_data</a:t>
            </a:r>
            <a:r>
              <a:rPr lang="en-US" dirty="0">
                <a:cs typeface="Calibri"/>
              </a:rPr>
              <a:t>"&gt;&lt;/string&gt;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bnc_google_play_install_referrer_extras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</a:t>
            </a:r>
            <a:r>
              <a:rPr lang="en-US" dirty="0" err="1">
                <a:cs typeface="Calibri"/>
              </a:rPr>
              <a:t>boolean</a:t>
            </a:r>
            <a:r>
              <a:rPr lang="en-US" dirty="0">
                <a:cs typeface="Calibri"/>
              </a:rPr>
              <a:t> name="</a:t>
            </a:r>
            <a:r>
              <a:rPr lang="en-US" dirty="0" err="1">
                <a:cs typeface="Calibri"/>
              </a:rPr>
              <a:t>bnc_is_full_app_conversion</a:t>
            </a:r>
            <a:r>
              <a:rPr lang="en-US" dirty="0">
                <a:cs typeface="Calibri"/>
              </a:rPr>
              <a:t>" value="false"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bnc_device_fingerprint_id</a:t>
            </a:r>
            <a:r>
              <a:rPr lang="en-US" dirty="0">
                <a:cs typeface="Calibri"/>
              </a:rPr>
              <a:t>"&gt;751134039444391423&lt;/string&gt;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bnc_link_click_id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bnc_external_intent_extra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bnc_last_known_update_time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bnc_branch_strong_match_time</a:t>
            </a:r>
            <a:r>
              <a:rPr lang="en-US" dirty="0">
                <a:cs typeface="Calibri"/>
              </a:rPr>
              <a:t>" value="1580322535593"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bnc_user_url</a:t>
            </a:r>
            <a:r>
              <a:rPr lang="en-US" dirty="0">
                <a:cs typeface="Calibri"/>
              </a:rPr>
              <a:t>"&gt;https://kik.co/a/key_live_fpxk8WuTwagFbmshrrtx3lijCvnqVRgC?%24identity_id=751134039482145721&lt;/string&gt;</a:t>
            </a:r>
          </a:p>
          <a:p>
            <a:r>
              <a:rPr lang="en-US" dirty="0">
                <a:cs typeface="Calibri"/>
              </a:rPr>
              <a:t>    &lt;</a:t>
            </a:r>
            <a:r>
              <a:rPr lang="en-US" dirty="0" err="1">
                <a:cs typeface="Calibri"/>
              </a:rPr>
              <a:t>boolean</a:t>
            </a:r>
            <a:r>
              <a:rPr lang="en-US" dirty="0">
                <a:cs typeface="Calibri"/>
              </a:rPr>
              <a:t> name="</a:t>
            </a:r>
            <a:r>
              <a:rPr lang="en-US" dirty="0" err="1">
                <a:cs typeface="Calibri"/>
              </a:rPr>
              <a:t>bnc_triggered_by_fb_app_link</a:t>
            </a:r>
            <a:r>
              <a:rPr lang="en-US" dirty="0">
                <a:cs typeface="Calibri"/>
              </a:rPr>
              <a:t>" value="false"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bnc_session_params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&lt;int name="</a:t>
            </a:r>
            <a:r>
              <a:rPr lang="en-US" dirty="0" err="1">
                <a:cs typeface="Calibri"/>
              </a:rPr>
              <a:t>bnc_is_referrable</a:t>
            </a:r>
            <a:r>
              <a:rPr lang="en-US" dirty="0">
                <a:cs typeface="Calibri"/>
              </a:rPr>
              <a:t>" value="1" /&gt;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bnc_original_install_time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bnc_branch_key</a:t>
            </a:r>
            <a:r>
              <a:rPr lang="en-US" dirty="0">
                <a:cs typeface="Calibri"/>
              </a:rPr>
              <a:t>"&gt;key_live_fpxk8WuTwagFbmshrrtx3lijCvnqVRgC&lt;/string&gt;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bnc_session_id</a:t>
            </a:r>
            <a:r>
              <a:rPr lang="en-US" dirty="0">
                <a:cs typeface="Calibri"/>
              </a:rPr>
              <a:t>"&gt;755111266351332525&lt;/string&gt;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bnc_link_click_identifier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skip_url_format_key</a:t>
            </a:r>
            <a:r>
              <a:rPr lang="en-US" dirty="0">
                <a:cs typeface="Calibri"/>
              </a:rPr>
              <a:t>"&gt;{&amp;</a:t>
            </a:r>
            <a:r>
              <a:rPr lang="en-US" dirty="0" err="1">
                <a:cs typeface="Calibri"/>
              </a:rPr>
              <a:t>quot;version&amp;quot</a:t>
            </a:r>
            <a:r>
              <a:rPr lang="en-US" dirty="0">
                <a:cs typeface="Calibri"/>
              </a:rPr>
              <a:t>;:1,&amp;quot;uri_skip_list&amp;quot;:[&amp;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;^fb\\d+:&amp;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;^li\\d+:&amp;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</a:t>
            </a:r>
            <a:r>
              <a:rPr lang="en-US" dirty="0" err="1">
                <a:cs typeface="Calibri"/>
              </a:rPr>
              <a:t>pdk</a:t>
            </a:r>
            <a:r>
              <a:rPr lang="en-US" dirty="0">
                <a:cs typeface="Calibri"/>
              </a:rPr>
              <a:t>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</a:t>
            </a:r>
            <a:r>
              <a:rPr lang="en-US" dirty="0" err="1">
                <a:cs typeface="Calibri"/>
              </a:rPr>
              <a:t>twitterkit</a:t>
            </a:r>
            <a:r>
              <a:rPr lang="en-US" dirty="0">
                <a:cs typeface="Calibri"/>
              </a:rPr>
              <a:t>-.*:&amp;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;^com\\.</a:t>
            </a:r>
            <a:r>
              <a:rPr lang="en-US" dirty="0" err="1">
                <a:cs typeface="Calibri"/>
              </a:rPr>
              <a:t>googleusercontent</a:t>
            </a:r>
            <a:r>
              <a:rPr lang="en-US" dirty="0">
                <a:cs typeface="Calibri"/>
              </a:rPr>
              <a:t>\\.apps\\.\\d+-.*:\\\/</a:t>
            </a:r>
            <a:r>
              <a:rPr lang="en-US" dirty="0" err="1">
                <a:cs typeface="Calibri"/>
              </a:rPr>
              <a:t>oauth&amp;quot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;^(?i).+:.*[?].*\\b(</a:t>
            </a:r>
            <a:r>
              <a:rPr lang="en-US" dirty="0" err="1">
                <a:cs typeface="Calibri"/>
              </a:rPr>
              <a:t>password|o?auth|o?auth</a:t>
            </a:r>
            <a:r>
              <a:rPr lang="en-US" dirty="0">
                <a:cs typeface="Calibri"/>
              </a:rPr>
              <a:t>.?</a:t>
            </a:r>
            <a:r>
              <a:rPr lang="en-US" dirty="0" err="1">
                <a:cs typeface="Calibri"/>
              </a:rPr>
              <a:t>token|access|access</a:t>
            </a:r>
            <a:r>
              <a:rPr lang="en-US" dirty="0">
                <a:cs typeface="Calibri"/>
              </a:rPr>
              <a:t>.?token)\\</a:t>
            </a:r>
            <a:r>
              <a:rPr lang="en-US" dirty="0" err="1">
                <a:cs typeface="Calibri"/>
              </a:rPr>
              <a:t>b&amp;quot</a:t>
            </a:r>
            <a:r>
              <a:rPr lang="en-US" dirty="0">
                <a:cs typeface="Calibri"/>
              </a:rPr>
              <a:t>;]}&lt;/string&gt;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bnc_identity_id</a:t>
            </a:r>
            <a:r>
              <a:rPr lang="en-US" dirty="0">
                <a:cs typeface="Calibri"/>
              </a:rPr>
              <a:t>"&gt;751134039482145721&lt;/string&gt;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bnc_app_link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bnc_app_version</a:t>
            </a:r>
            <a:r>
              <a:rPr lang="en-US" dirty="0">
                <a:cs typeface="Calibri"/>
              </a:rPr>
              <a:t>"&gt;15.19.0.22104&lt;/string&gt;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bnc_google_search_install_identifier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bnc_previous_update_time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bnc_external_intent_uri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bnc_install_referrer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&lt;/map&gt;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grep -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'email'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/d2c5d8db-28cf-4fa4-81bc-59e5be82eda0.KikPreferences.xml'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4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Grep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grep –r </a:t>
            </a:r>
            <a:r>
              <a:rPr lang="en-US" dirty="0" err="1">
                <a:cs typeface="Calibri"/>
              </a:rPr>
              <a:t>logintime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'@1580322563'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6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tree  -L 1 'Pixel 3/data/data/kik.android/’</a:t>
            </a:r>
          </a:p>
          <a:p>
            <a:r>
              <a:rPr lang="en-US" dirty="0"/>
              <a:t>tree  -L 1 'Pixel 3/data/data/</a:t>
            </a:r>
            <a:r>
              <a:rPr lang="en-US" dirty="0" err="1"/>
              <a:t>kik.android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7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kik.com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Investigating the 3</a:t>
            </a:r>
            <a:r>
              <a:rPr lang="en-GB" baseline="30000" dirty="0"/>
              <a:t>rd</a:t>
            </a:r>
            <a:r>
              <a:rPr lang="en-GB" dirty="0"/>
              <a:t> Party Android Apps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1: Kik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E9D11-ACFF-D1B8-24A3-682447F1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shared_prefs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of </a:t>
            </a:r>
            <a:r>
              <a:rPr lang="en-US" dirty="0" err="1"/>
              <a:t>kik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D3FD1-86A7-418C-FE19-38799825B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EA53D25-4F26-4E3C-AC5D-8AE0FA47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94" y="1605021"/>
            <a:ext cx="6951756" cy="493940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36D7B5E-EC0F-4011-8ABB-81652DAE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5" y="2219325"/>
            <a:ext cx="4378537" cy="22476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4FA78-B203-43F5-923C-E4B538C6C198}"/>
              </a:ext>
            </a:extLst>
          </p:cNvPr>
          <p:cNvSpPr/>
          <p:nvPr/>
        </p:nvSpPr>
        <p:spPr>
          <a:xfrm>
            <a:off x="668441" y="3846994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7D00F5-7FC6-4195-8E1E-A05AB4A9D65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625267" y="1860132"/>
            <a:ext cx="3689683" cy="209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AD3F4D-05E3-1B25-D738-6A3FD003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 files</a:t>
            </a:r>
          </a:p>
        </p:txBody>
      </p:sp>
    </p:spTree>
    <p:extLst>
      <p:ext uri="{BB962C8B-B14F-4D97-AF65-F5344CB8AC3E}">
        <p14:creationId xmlns:p14="http://schemas.microsoft.com/office/powerpoint/2010/main" val="233320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459ECA-32AA-ACEE-CBC9-C2AF6FD6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65" y="1491216"/>
            <a:ext cx="9060965" cy="4663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6F3EB-C8F6-49A2-A00F-8625FE3E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When was the app installed?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CFA0E3-3383-46C7-80B2-F0C4A2422E73}"/>
              </a:ext>
            </a:extLst>
          </p:cNvPr>
          <p:cNvCxnSpPr>
            <a:cxnSpLocks/>
          </p:cNvCxnSpPr>
          <p:nvPr/>
        </p:nvCxnSpPr>
        <p:spPr>
          <a:xfrm>
            <a:off x="6637565" y="3606290"/>
            <a:ext cx="677557" cy="10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BAA2B4-A9BD-EC28-65CC-AEB2177CF01A}"/>
              </a:ext>
            </a:extLst>
          </p:cNvPr>
          <p:cNvSpPr txBox="1"/>
          <p:nvPr/>
        </p:nvSpPr>
        <p:spPr>
          <a:xfrm>
            <a:off x="10113579" y="2672255"/>
            <a:ext cx="19628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is here,  but what is this?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42A5F7-7478-13A6-A0A8-80B7E5DF18D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837683" y="2995421"/>
            <a:ext cx="275896" cy="51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7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6607-27E9-53F6-3A55-6EE24B70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sz="3200" dirty="0" err="1">
                <a:solidFill>
                  <a:srgbClr val="7030A0"/>
                </a:solidFill>
              </a:rPr>
              <a:t>com.google.android.gms.measurement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dirty="0"/>
              <a:t>service?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3CAF7-2962-BAD7-786A-36909E27A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module is part of the Google Play Services library, specifically tied to Firebase Analytics (formerly Google Analytics for Mobile). </a:t>
            </a:r>
          </a:p>
          <a:p>
            <a:pPr lvl="1"/>
            <a:r>
              <a:rPr lang="en-GB" dirty="0"/>
              <a:t>It handles data collection and reporting for app usage, events, and user </a:t>
            </a:r>
            <a:r>
              <a:rPr lang="en-GB" dirty="0" err="1"/>
              <a:t>behavior</a:t>
            </a:r>
            <a:r>
              <a:rPr lang="en-GB" dirty="0"/>
              <a:t>.</a:t>
            </a:r>
          </a:p>
          <a:p>
            <a:r>
              <a:rPr lang="en-GB" b="1" dirty="0"/>
              <a:t>Purpose</a:t>
            </a:r>
            <a:r>
              <a:rPr lang="en-GB" dirty="0"/>
              <a:t>: It allows apps like Kik to track user interactions (e.g., app opens, button clicks, session duration) and send this data to Firebase Analytics for analysis. </a:t>
            </a:r>
          </a:p>
          <a:p>
            <a:pPr lvl="1"/>
            <a:r>
              <a:rPr lang="en-GB" dirty="0"/>
              <a:t>It’s commonly used for understanding user engagement, debugging, and improving app features.</a:t>
            </a:r>
          </a:p>
        </p:txBody>
      </p:sp>
    </p:spTree>
    <p:extLst>
      <p:ext uri="{BB962C8B-B14F-4D97-AF65-F5344CB8AC3E}">
        <p14:creationId xmlns:p14="http://schemas.microsoft.com/office/powerpoint/2010/main" val="58112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1F24-0BF3-05CB-BA0F-9ED5D730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sz="3200" dirty="0">
                <a:solidFill>
                  <a:srgbClr val="7030A0"/>
                </a:solidFill>
              </a:rPr>
              <a:t>com.google.android.gms.measurement.prefs.xml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A293-2C64-9CED-EF72-D130A03B9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Created by </a:t>
            </a:r>
            <a:r>
              <a:rPr lang="en-GB" dirty="0" err="1">
                <a:solidFill>
                  <a:srgbClr val="7030A0"/>
                </a:solidFill>
              </a:rPr>
              <a:t>com.google.android.gms.measurement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service</a:t>
            </a:r>
          </a:p>
          <a:p>
            <a:pPr lvl="1"/>
            <a:r>
              <a:rPr lang="en-GB" dirty="0"/>
              <a:t>stores small amounts of primitive data (e.g., strings, integers, </a:t>
            </a:r>
            <a:r>
              <a:rPr lang="en-GB" dirty="0" err="1"/>
              <a:t>booleans</a:t>
            </a:r>
            <a:r>
              <a:rPr lang="en-GB" dirty="0"/>
              <a:t>) as key-value pairs in an XML format.</a:t>
            </a:r>
          </a:p>
          <a:p>
            <a:r>
              <a:rPr lang="en-GB" b="1" dirty="0"/>
              <a:t>Purpose of the File: </a:t>
            </a:r>
            <a:r>
              <a:rPr lang="en-GB" dirty="0"/>
              <a:t>It stores configuration settings, state information, or temporary data needed by the measurement module to function within the Kik app. </a:t>
            </a:r>
          </a:p>
          <a:p>
            <a:pPr lvl="1"/>
            <a:r>
              <a:rPr lang="en-GB" dirty="0"/>
              <a:t>timestamps (installation, first open, last activity), identifiers (app ID, instance ID), and usage flags. </a:t>
            </a:r>
          </a:p>
          <a:p>
            <a:r>
              <a:rPr lang="en-GB" b="1" dirty="0"/>
              <a:t>Limitation</a:t>
            </a:r>
            <a:r>
              <a:rPr lang="en-GB" dirty="0"/>
              <a:t>: focuses on metadata rather than user-generated content, limiting its overall significance in a forensic investigation.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9EEE5C-D286-49DA-A168-55F3D2C6F6BE}"/>
              </a:ext>
            </a:extLst>
          </p:cNvPr>
          <p:cNvSpPr txBox="1"/>
          <p:nvPr/>
        </p:nvSpPr>
        <p:spPr>
          <a:xfrm>
            <a:off x="8473637" y="12622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DF96B28-65A9-4204-8C36-77B6A18C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2" y="1186481"/>
            <a:ext cx="3454400" cy="11103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419782-6777-4C25-9AD3-6F9E7384C3C5}"/>
              </a:ext>
            </a:extLst>
          </p:cNvPr>
          <p:cNvSpPr/>
          <p:nvPr/>
        </p:nvSpPr>
        <p:spPr>
          <a:xfrm>
            <a:off x="8468874" y="1631320"/>
            <a:ext cx="2690812" cy="273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46BF3-285D-43FF-BE9C-C3D6C5CF1C06}"/>
              </a:ext>
            </a:extLst>
          </p:cNvPr>
          <p:cNvSpPr txBox="1"/>
          <p:nvPr/>
        </p:nvSpPr>
        <p:spPr>
          <a:xfrm>
            <a:off x="431361" y="407456"/>
            <a:ext cx="411389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for installation timestamp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C6314-9CFD-5D14-5089-781FB742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" y="856926"/>
            <a:ext cx="7643522" cy="445046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99FC5B-E59C-DC96-06FE-DD8CA78D6BC3}"/>
              </a:ext>
            </a:extLst>
          </p:cNvPr>
          <p:cNvCxnSpPr>
            <a:endCxn id="7" idx="1"/>
          </p:cNvCxnSpPr>
          <p:nvPr/>
        </p:nvCxnSpPr>
        <p:spPr>
          <a:xfrm flipV="1">
            <a:off x="6329855" y="1741653"/>
            <a:ext cx="1708807" cy="197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E39BE1-EA4F-2D8D-1D33-74D7D744FE0B}"/>
              </a:ext>
            </a:extLst>
          </p:cNvPr>
          <p:cNvSpPr txBox="1"/>
          <p:nvPr/>
        </p:nvSpPr>
        <p:spPr>
          <a:xfrm>
            <a:off x="8201270" y="3082159"/>
            <a:ext cx="32260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offering a timeline of app usage (e.g., installed on January 29, 2020, last active on February 9, 2020) and </a:t>
            </a:r>
            <a:r>
              <a:rPr lang="en-GB" dirty="0" err="1"/>
              <a:t>behavioral</a:t>
            </a:r>
            <a:r>
              <a:rPr lang="en-GB" dirty="0"/>
              <a:t> insights (e.g., minimal usage, analytics enabled). 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8B71B2-F233-02A9-CCB5-EE7CEEB04FDC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7981511" y="3082159"/>
            <a:ext cx="219759" cy="74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78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2424-A279-4756-BAF2-33BD28FA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11400" cy="20834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 is </a:t>
            </a:r>
            <a:r>
              <a:rPr lang="en-US" dirty="0" err="1">
                <a:cs typeface="Calibri Light"/>
              </a:rPr>
              <a:t>kik</a:t>
            </a:r>
            <a:r>
              <a:rPr lang="en-US" dirty="0">
                <a:cs typeface="Calibri Light"/>
              </a:rPr>
              <a:t> version?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338FCF-0177-3488-C44A-1EB0FECD7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75" y="0"/>
            <a:ext cx="835018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3213E2-5E88-3DB1-F243-2E3A8E25D38E}"/>
              </a:ext>
            </a:extLst>
          </p:cNvPr>
          <p:cNvSpPr txBox="1"/>
          <p:nvPr/>
        </p:nvSpPr>
        <p:spPr>
          <a:xfrm>
            <a:off x="1478455" y="5467271"/>
            <a:ext cx="1671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bnc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148612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4EA1-E8A8-41D8-8EBE-EF64AA7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registered name is associated with Kik account?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6280BF-3307-4953-8CD9-1F3D8CAE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2769813"/>
            <a:ext cx="10082134" cy="131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88555-E1E6-466C-8819-F594E399FAE9}"/>
              </a:ext>
            </a:extLst>
          </p:cNvPr>
          <p:cNvSpPr txBox="1"/>
          <p:nvPr/>
        </p:nvSpPr>
        <p:spPr>
          <a:xfrm>
            <a:off x="1054933" y="2400481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name keyword using grep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B0E9A-7CE4-1AC5-5C63-3057CBD6A725}"/>
              </a:ext>
            </a:extLst>
          </p:cNvPr>
          <p:cNvSpPr/>
          <p:nvPr/>
        </p:nvSpPr>
        <p:spPr>
          <a:xfrm>
            <a:off x="9016409" y="2998381"/>
            <a:ext cx="2006010" cy="29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E548CA-ED48-4599-3069-E942AF203D92}"/>
              </a:ext>
            </a:extLst>
          </p:cNvPr>
          <p:cNvCxnSpPr>
            <a:cxnSpLocks/>
          </p:cNvCxnSpPr>
          <p:nvPr/>
        </p:nvCxnSpPr>
        <p:spPr>
          <a:xfrm>
            <a:off x="10067914" y="2315081"/>
            <a:ext cx="82635" cy="619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5F9735-F5DA-21A9-5BC4-C40B07984EBB}"/>
              </a:ext>
            </a:extLst>
          </p:cNvPr>
          <p:cNvSpPr txBox="1"/>
          <p:nvPr/>
        </p:nvSpPr>
        <p:spPr>
          <a:xfrm>
            <a:off x="8527677" y="2088907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114729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A80B-E9BE-4D98-AE9A-173F87CF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email is associated with Kik account?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619F8-4211-40BA-8738-6BCB5FCE4E3C}"/>
              </a:ext>
            </a:extLst>
          </p:cNvPr>
          <p:cNvSpPr txBox="1"/>
          <p:nvPr/>
        </p:nvSpPr>
        <p:spPr>
          <a:xfrm>
            <a:off x="6629400" y="6170182"/>
            <a:ext cx="44997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Email: thisisdfir@gmail.com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72938-02EC-4E11-84E6-38B86F738FB4}"/>
              </a:ext>
            </a:extLst>
          </p:cNvPr>
          <p:cNvSpPr txBox="1"/>
          <p:nvPr/>
        </p:nvSpPr>
        <p:spPr>
          <a:xfrm>
            <a:off x="762000" y="2207534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email keyword using grep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62D4C00-C89A-48F5-BDA2-71DAA9E6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76865"/>
            <a:ext cx="10604790" cy="14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D4DD-479F-440D-95CF-19DBB96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When did the user last log on?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0EE2F4-5AB7-42B7-B6B5-38B0370F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981" y="2491066"/>
            <a:ext cx="11287124" cy="1879043"/>
          </a:xfr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CF7FE730-427A-411B-A18E-668BBAC1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02" y="5111108"/>
            <a:ext cx="5796110" cy="11297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3232F-6B70-4D8D-A13B-5F3675E3C171}"/>
              </a:ext>
            </a:extLst>
          </p:cNvPr>
          <p:cNvCxnSpPr/>
          <p:nvPr/>
        </p:nvCxnSpPr>
        <p:spPr>
          <a:xfrm flipH="1">
            <a:off x="10517980" y="3793330"/>
            <a:ext cx="264319" cy="985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890DB5-6BCF-44BC-BB52-083BF0ECA1CF}"/>
              </a:ext>
            </a:extLst>
          </p:cNvPr>
          <p:cNvSpPr/>
          <p:nvPr/>
        </p:nvSpPr>
        <p:spPr>
          <a:xfrm>
            <a:off x="977900" y="2806700"/>
            <a:ext cx="31623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2EE2E-9E25-4B92-957C-72157C71801B}"/>
              </a:ext>
            </a:extLst>
          </p:cNvPr>
          <p:cNvSpPr/>
          <p:nvPr/>
        </p:nvSpPr>
        <p:spPr>
          <a:xfrm>
            <a:off x="914400" y="3365500"/>
            <a:ext cx="18415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BCC9E-B138-44CA-84A7-99D5A5E1B667}"/>
              </a:ext>
            </a:extLst>
          </p:cNvPr>
          <p:cNvSpPr/>
          <p:nvPr/>
        </p:nvSpPr>
        <p:spPr>
          <a:xfrm>
            <a:off x="6348154" y="5529942"/>
            <a:ext cx="3327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B71AB-D8C7-4D87-B7B1-0FCCC91752E2}"/>
              </a:ext>
            </a:extLst>
          </p:cNvPr>
          <p:cNvSpPr txBox="1"/>
          <p:nvPr/>
        </p:nvSpPr>
        <p:spPr>
          <a:xfrm>
            <a:off x="611981" y="1844735"/>
            <a:ext cx="837159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>
                <a:cs typeface="Calibri Light"/>
              </a:rPr>
              <a:t>Find the location of the package/folder</a:t>
            </a:r>
          </a:p>
          <a:p>
            <a:r>
              <a:rPr lang="en-GB" dirty="0">
                <a:cs typeface="Calibri Light"/>
              </a:rPr>
              <a:t>Search for keyword. Note we simply use grep to search all files in the directory </a:t>
            </a:r>
          </a:p>
        </p:txBody>
      </p:sp>
    </p:spTree>
    <p:extLst>
      <p:ext uri="{BB962C8B-B14F-4D97-AF65-F5344CB8AC3E}">
        <p14:creationId xmlns:p14="http://schemas.microsoft.com/office/powerpoint/2010/main" val="134200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44220-6E60-42F6-A922-91201EE5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AE0F4-0E17-4331-A7E4-DFEC77143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5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BB799-FF5D-485C-CD20-BCDF0F79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databases </a:t>
            </a:r>
            <a:r>
              <a:rPr lang="en-US" dirty="0"/>
              <a:t>of </a:t>
            </a:r>
            <a:r>
              <a:rPr lang="en-US" dirty="0" err="1"/>
              <a:t>kik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AF4F2-6788-9BEF-4414-D1D2888AB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6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B542-FC68-4DEF-A482-EDEE49C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directory and databases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A3C01A-63C1-45ED-B274-1687A02E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5" y="1983584"/>
            <a:ext cx="4872789" cy="250136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954F7D4-5555-4247-8DBA-9271A55B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6" y="1983584"/>
            <a:ext cx="6294665" cy="4061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6561C-7F7D-4AAE-BE6F-DB50F9480FD3}"/>
              </a:ext>
            </a:extLst>
          </p:cNvPr>
          <p:cNvSpPr/>
          <p:nvPr/>
        </p:nvSpPr>
        <p:spPr>
          <a:xfrm>
            <a:off x="863954" y="3234266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9916F2-89F3-4BA9-BB34-FEE4F6B6D682}"/>
              </a:ext>
            </a:extLst>
          </p:cNvPr>
          <p:cNvCxnSpPr>
            <a:stCxn id="8" idx="3"/>
          </p:cNvCxnSpPr>
          <p:nvPr/>
        </p:nvCxnSpPr>
        <p:spPr>
          <a:xfrm flipV="1">
            <a:off x="1820780" y="2274096"/>
            <a:ext cx="3782856" cy="106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10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AEEF0D-98AC-E56C-78DD-4E498B0A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kikCoreDatabase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BE015-BA9C-35C6-E696-85F28AE44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9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BDA4-98CE-48C7-9DFE-4AEEB56F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What is the Kik username 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70C7D-5E62-41D0-98F2-4AA83DEC412B}"/>
              </a:ext>
            </a:extLst>
          </p:cNvPr>
          <p:cNvSpPr txBox="1"/>
          <p:nvPr/>
        </p:nvSpPr>
        <p:spPr>
          <a:xfrm>
            <a:off x="838200" y="1689853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Open </a:t>
            </a:r>
            <a:r>
              <a:rPr lang="en-GB" dirty="0" err="1"/>
              <a:t>kikCoreDatabase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915BD-1152-4F91-9248-30989D9A4329}"/>
              </a:ext>
            </a:extLst>
          </p:cNvPr>
          <p:cNvSpPr txBox="1"/>
          <p:nvPr/>
        </p:nvSpPr>
        <p:spPr>
          <a:xfrm>
            <a:off x="838200" y="4707686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Exam </a:t>
            </a:r>
            <a:r>
              <a:rPr lang="en-GB" dirty="0" err="1"/>
              <a:t>CoreTable</a:t>
            </a:r>
            <a:endParaRPr lang="en-GB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CBEE1-ACC3-427B-90FA-8695F9C0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707686"/>
            <a:ext cx="6040266" cy="13886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0B0D8A-53D9-424B-A0E3-606DB993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689853"/>
            <a:ext cx="7639030" cy="28169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A83025-9E4E-4614-8C8F-198A3DE4F70F}"/>
              </a:ext>
            </a:extLst>
          </p:cNvPr>
          <p:cNvCxnSpPr/>
          <p:nvPr/>
        </p:nvCxnSpPr>
        <p:spPr>
          <a:xfrm flipV="1">
            <a:off x="2374232" y="5855368"/>
            <a:ext cx="954505" cy="312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3C84A5-FCC0-4921-91F1-4F8C371E4DE0}"/>
              </a:ext>
            </a:extLst>
          </p:cNvPr>
          <p:cNvSpPr/>
          <p:nvPr/>
        </p:nvSpPr>
        <p:spPr>
          <a:xfrm>
            <a:off x="3411974" y="5710989"/>
            <a:ext cx="2756215" cy="231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A158F-82E6-47D7-A3C1-BE8B45906BCA}"/>
              </a:ext>
            </a:extLst>
          </p:cNvPr>
          <p:cNvSpPr txBox="1"/>
          <p:nvPr/>
        </p:nvSpPr>
        <p:spPr>
          <a:xfrm>
            <a:off x="833995" y="5942015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4185167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8BA2B-A93C-61E5-355E-99049F7D1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3B50CF-FC1E-706D-2364-06C0B51F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KikDatabase.db</a:t>
            </a:r>
            <a:r>
              <a:rPr lang="en-US" dirty="0">
                <a:solidFill>
                  <a:schemeClr val="accent2"/>
                </a:solidFill>
              </a:rPr>
              <a:t>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2A11E-8869-9392-E1A9-BA0407078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8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C7F286-263C-46CF-9016-BF41CD9A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0878"/>
            <a:ext cx="6422230" cy="40930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8832F-20C8-4A27-B5FA-7FD35F386F63}"/>
              </a:ext>
            </a:extLst>
          </p:cNvPr>
          <p:cNvSpPr/>
          <p:nvPr/>
        </p:nvSpPr>
        <p:spPr>
          <a:xfrm>
            <a:off x="1133475" y="2360414"/>
            <a:ext cx="414020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F9D1E-5AAF-4BDE-B3E4-434D0F174D79}"/>
              </a:ext>
            </a:extLst>
          </p:cNvPr>
          <p:cNvSpPr/>
          <p:nvPr/>
        </p:nvSpPr>
        <p:spPr>
          <a:xfrm>
            <a:off x="1136650" y="3811389"/>
            <a:ext cx="46355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516E1-2E98-4658-9E3F-36722B84D59A}"/>
              </a:ext>
            </a:extLst>
          </p:cNvPr>
          <p:cNvSpPr txBox="1"/>
          <p:nvPr/>
        </p:nvSpPr>
        <p:spPr>
          <a:xfrm>
            <a:off x="838200" y="1741527"/>
            <a:ext cx="47924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cs typeface="Calibri"/>
              </a:rPr>
              <a:t>Look at the database list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B0D3E-F9FE-4DE8-A230-E55D7D6DCBA2}"/>
              </a:ext>
            </a:extLst>
          </p:cNvPr>
          <p:cNvSpPr txBox="1"/>
          <p:nvPr/>
        </p:nvSpPr>
        <p:spPr>
          <a:xfrm>
            <a:off x="7740316" y="2360414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 attention to the naming conversion:</a:t>
            </a:r>
          </a:p>
          <a:p>
            <a:r>
              <a:rPr lang="en-US" i="1" dirty="0" err="1">
                <a:solidFill>
                  <a:srgbClr val="7030A0"/>
                </a:solidFill>
              </a:rPr>
              <a:t>coreID</a:t>
            </a:r>
            <a:r>
              <a:rPr lang="en-US" i="1" dirty="0" err="1"/>
              <a:t>.otherdatabase.db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193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75926B-90C6-4951-973F-E83F02F6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2470070"/>
            <a:ext cx="10579100" cy="29313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0F3558-C484-E7E5-39B9-EBB9B785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messageTable</a:t>
            </a:r>
            <a:r>
              <a:rPr lang="en-US" dirty="0"/>
              <a:t> in </a:t>
            </a:r>
            <a:r>
              <a:rPr lang="en-US" dirty="0" err="1">
                <a:solidFill>
                  <a:schemeClr val="accent2"/>
                </a:solidFill>
              </a:rPr>
              <a:t>KikDatabase.db</a:t>
            </a:r>
            <a:r>
              <a:rPr lang="en-US" dirty="0">
                <a:solidFill>
                  <a:schemeClr val="accent2"/>
                </a:solidFill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62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17A6B1-CB95-4796-B318-902930AA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5" y="3429000"/>
            <a:ext cx="10917936" cy="2238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A749F2-2C63-42FA-A828-91F79FDCFB3E}"/>
              </a:ext>
            </a:extLst>
          </p:cNvPr>
          <p:cNvSpPr/>
          <p:nvPr/>
        </p:nvSpPr>
        <p:spPr>
          <a:xfrm>
            <a:off x="1971040" y="4013657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02D36-764C-4347-9896-9C0621C043AA}"/>
              </a:ext>
            </a:extLst>
          </p:cNvPr>
          <p:cNvSpPr/>
          <p:nvPr/>
        </p:nvSpPr>
        <p:spPr>
          <a:xfrm>
            <a:off x="4612640" y="4013657"/>
            <a:ext cx="5969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B3A207-7450-45FA-91EA-3AE56DD44863}"/>
              </a:ext>
            </a:extLst>
          </p:cNvPr>
          <p:cNvSpPr/>
          <p:nvPr/>
        </p:nvSpPr>
        <p:spPr>
          <a:xfrm>
            <a:off x="5768340" y="4013657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D3EDD-36BA-4F96-947F-6D81694BCD13}"/>
              </a:ext>
            </a:extLst>
          </p:cNvPr>
          <p:cNvSpPr/>
          <p:nvPr/>
        </p:nvSpPr>
        <p:spPr>
          <a:xfrm>
            <a:off x="6187440" y="4013657"/>
            <a:ext cx="5588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593A2-B0F7-42CB-9882-AEAE9A1BB557}"/>
              </a:ext>
            </a:extLst>
          </p:cNvPr>
          <p:cNvSpPr/>
          <p:nvPr/>
        </p:nvSpPr>
        <p:spPr>
          <a:xfrm>
            <a:off x="9197340" y="4013657"/>
            <a:ext cx="6096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3CA1E-6BDC-4A56-AA4B-9ABA4B08A64B}"/>
              </a:ext>
            </a:extLst>
          </p:cNvPr>
          <p:cNvSpPr txBox="1"/>
          <p:nvPr/>
        </p:nvSpPr>
        <p:spPr>
          <a:xfrm>
            <a:off x="93255" y="2309352"/>
            <a:ext cx="19267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message content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BF5460-81AA-4921-AA56-DEC1D1AC1E9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056641" y="2678684"/>
            <a:ext cx="1056350" cy="1254651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6B7AFE-2337-4D19-AEC9-73C60CDE238B}"/>
              </a:ext>
            </a:extLst>
          </p:cNvPr>
          <p:cNvSpPr txBox="1"/>
          <p:nvPr/>
        </p:nvSpPr>
        <p:spPr>
          <a:xfrm>
            <a:off x="1708874" y="1424701"/>
            <a:ext cx="17988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communicating partner jabber id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EA6C47-EE2F-432F-9E90-E460475B16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608307" y="2071032"/>
            <a:ext cx="2241097" cy="166504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8A8EC0-AC99-4EBE-BEE0-FA24A705918F}"/>
              </a:ext>
            </a:extLst>
          </p:cNvPr>
          <p:cNvSpPr txBox="1"/>
          <p:nvPr/>
        </p:nvSpPr>
        <p:spPr>
          <a:xfrm>
            <a:off x="3734979" y="1291760"/>
            <a:ext cx="436608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indicates it was sent or received message</a:t>
            </a:r>
          </a:p>
          <a:p>
            <a:r>
              <a:rPr lang="en-GB" dirty="0"/>
              <a:t>0: received from others</a:t>
            </a:r>
          </a:p>
          <a:p>
            <a:r>
              <a:rPr lang="en-GB" dirty="0"/>
              <a:t>1: owner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12E97C-4544-4FB0-B465-732CEDE353D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918019" y="2215090"/>
            <a:ext cx="78921" cy="179856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B03DA-881F-4D97-9FC5-B9640124242C}"/>
              </a:ext>
            </a:extLst>
          </p:cNvPr>
          <p:cNvSpPr txBox="1"/>
          <p:nvPr/>
        </p:nvSpPr>
        <p:spPr>
          <a:xfrm>
            <a:off x="8504753" y="1594331"/>
            <a:ext cx="22873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500: read</a:t>
            </a:r>
          </a:p>
          <a:p>
            <a:r>
              <a:rPr lang="en-GB" dirty="0"/>
              <a:t>400: unread</a:t>
            </a:r>
          </a:p>
          <a:p>
            <a:r>
              <a:rPr lang="en-GB" dirty="0"/>
              <a:t>200: unknown</a:t>
            </a:r>
          </a:p>
          <a:p>
            <a:r>
              <a:rPr lang="en-GB" dirty="0"/>
              <a:t>300:sent undelivered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CD0B62-E266-4A4E-881E-0D2F88A019DF}"/>
              </a:ext>
            </a:extLst>
          </p:cNvPr>
          <p:cNvCxnSpPr>
            <a:cxnSpLocks/>
            <a:stCxn id="31" idx="2"/>
            <a:endCxn id="9" idx="0"/>
          </p:cNvCxnSpPr>
          <p:nvPr/>
        </p:nvCxnSpPr>
        <p:spPr>
          <a:xfrm flipH="1">
            <a:off x="6466840" y="2794660"/>
            <a:ext cx="3181585" cy="121899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9CF93-2A31-4A91-BE52-60891A833D86}"/>
              </a:ext>
            </a:extLst>
          </p:cNvPr>
          <p:cNvSpPr/>
          <p:nvPr/>
        </p:nvSpPr>
        <p:spPr>
          <a:xfrm>
            <a:off x="957992" y="5241890"/>
            <a:ext cx="1056350" cy="345635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7AFEB-3D1C-4B31-BE95-A80AD8451C9B}"/>
              </a:ext>
            </a:extLst>
          </p:cNvPr>
          <p:cNvSpPr txBox="1"/>
          <p:nvPr/>
        </p:nvSpPr>
        <p:spPr>
          <a:xfrm>
            <a:off x="3858973" y="5714734"/>
            <a:ext cx="621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these? (content other than text messages) =&gt;next slide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EAE377-D59C-45B9-99AB-2B9C08004F19}"/>
              </a:ext>
            </a:extLst>
          </p:cNvPr>
          <p:cNvCxnSpPr>
            <a:stCxn id="19" idx="3"/>
            <a:endCxn id="3" idx="1"/>
          </p:cNvCxnSpPr>
          <p:nvPr/>
        </p:nvCxnSpPr>
        <p:spPr>
          <a:xfrm>
            <a:off x="2014342" y="5414708"/>
            <a:ext cx="1844631" cy="48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867D6F-19CD-7A0C-44A8-D43241CD4107}"/>
              </a:ext>
            </a:extLst>
          </p:cNvPr>
          <p:cNvSpPr/>
          <p:nvPr/>
        </p:nvSpPr>
        <p:spPr>
          <a:xfrm>
            <a:off x="819768" y="4394836"/>
            <a:ext cx="2469413" cy="787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1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0F72810-1176-4A9B-BBD7-D52DB528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635612"/>
            <a:ext cx="9947393" cy="4113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FAFD-1A2B-4853-9736-0EEEB72EA3C2}"/>
              </a:ext>
            </a:extLst>
          </p:cNvPr>
          <p:cNvSpPr txBox="1"/>
          <p:nvPr/>
        </p:nvSpPr>
        <p:spPr>
          <a:xfrm>
            <a:off x="792480" y="1247734"/>
            <a:ext cx="5527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other types of messages based on </a:t>
            </a:r>
            <a:r>
              <a:rPr lang="en-US" b="1" dirty="0" err="1">
                <a:cs typeface="Calibri"/>
              </a:rPr>
              <a:t>content_id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0455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E99AA-FD10-49CF-9D01-BEFDFD2A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1" y="2470506"/>
            <a:ext cx="6408420" cy="3062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9A9EE-FFC4-47D2-9909-9B558F18A50E}"/>
              </a:ext>
            </a:extLst>
          </p:cNvPr>
          <p:cNvSpPr txBox="1"/>
          <p:nvPr/>
        </p:nvSpPr>
        <p:spPr>
          <a:xfrm>
            <a:off x="982980" y="2101174"/>
            <a:ext cx="591047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file content based on </a:t>
            </a:r>
            <a:r>
              <a:rPr lang="en-US" dirty="0" err="1">
                <a:solidFill>
                  <a:srgbClr val="7030A0"/>
                </a:solidFill>
                <a:cs typeface="Calibri"/>
              </a:rPr>
              <a:t>content_id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BE8D3-905C-CDDA-2875-EE4A099F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kikContentTable</a:t>
            </a:r>
            <a:r>
              <a:rPr lang="en-US" dirty="0"/>
              <a:t> in </a:t>
            </a:r>
            <a:r>
              <a:rPr lang="en-US" dirty="0" err="1">
                <a:solidFill>
                  <a:schemeClr val="accent2"/>
                </a:solidFill>
              </a:rPr>
              <a:t>KikDatabase.db</a:t>
            </a:r>
            <a:r>
              <a:rPr lang="en-US" dirty="0">
                <a:solidFill>
                  <a:schemeClr val="accent2"/>
                </a:solidFill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2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3</a:t>
            </a:r>
            <a:r>
              <a:rPr lang="en-US" baseline="30000" dirty="0"/>
              <a:t>rd</a:t>
            </a:r>
            <a:r>
              <a:rPr lang="en-US" dirty="0"/>
              <a:t> Party Android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459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third-party app is a software application made by someone other than the manufacturer of a mobile device or its operating system.</a:t>
            </a:r>
          </a:p>
          <a:p>
            <a:pPr lvl="1"/>
            <a:r>
              <a:rPr lang="en-GB" dirty="0"/>
              <a:t>e.g., app development companies or individual developers create a lot of applications for Apple’s or Google’s operating systems.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appgenix.bizcal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simplemobiletools.calendar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4926979" y="3755120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662" y="457547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187B9-8B00-4D8E-9B2D-43321162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78" y="4606647"/>
            <a:ext cx="5016684" cy="150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3216F5-A5F4-4AE7-A7B9-247C2421EF7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09320" y="4212390"/>
            <a:ext cx="171542" cy="39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8220B17-461F-4311-8532-C7B9C6A7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82" y="825536"/>
            <a:ext cx="10341236" cy="5524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8B8AA-E932-46DE-AA72-8E358A8F62EE}"/>
              </a:ext>
            </a:extLst>
          </p:cNvPr>
          <p:cNvSpPr txBox="1"/>
          <p:nvPr/>
        </p:nvSpPr>
        <p:spPr>
          <a:xfrm>
            <a:off x="925382" y="456204"/>
            <a:ext cx="22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jpg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ACE84-0E16-4299-84ED-F9D927EB7D97}"/>
              </a:ext>
            </a:extLst>
          </p:cNvPr>
          <p:cNvSpPr/>
          <p:nvPr/>
        </p:nvSpPr>
        <p:spPr>
          <a:xfrm>
            <a:off x="5500715" y="4879213"/>
            <a:ext cx="5175306" cy="27030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9F50B-3FF6-464F-BD2B-D2A597113D86}"/>
              </a:ext>
            </a:extLst>
          </p:cNvPr>
          <p:cNvSpPr txBox="1"/>
          <p:nvPr/>
        </p:nvSpPr>
        <p:spPr>
          <a:xfrm>
            <a:off x="9288380" y="4325215"/>
            <a:ext cx="245060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can we retrieve images?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2BAD1-7709-59D2-0E10-D334EF9663C8}"/>
              </a:ext>
            </a:extLst>
          </p:cNvPr>
          <p:cNvSpPr/>
          <p:nvPr/>
        </p:nvSpPr>
        <p:spPr>
          <a:xfrm>
            <a:off x="2021068" y="3621964"/>
            <a:ext cx="2331192" cy="2665422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6B9F7-8041-2DCD-2185-5CB8F54BF402}"/>
              </a:ext>
            </a:extLst>
          </p:cNvPr>
          <p:cNvSpPr/>
          <p:nvPr/>
        </p:nvSpPr>
        <p:spPr>
          <a:xfrm>
            <a:off x="5478246" y="5455920"/>
            <a:ext cx="5788371" cy="270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41FF0-E15F-7BE8-300E-48E502BE4A21}"/>
              </a:ext>
            </a:extLst>
          </p:cNvPr>
          <p:cNvSpPr/>
          <p:nvPr/>
        </p:nvSpPr>
        <p:spPr>
          <a:xfrm>
            <a:off x="5470625" y="3842840"/>
            <a:ext cx="2842795" cy="270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47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66B92CB-E7E6-307C-E420-35FBB0730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138"/>
            <a:ext cx="12192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488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44C5-7180-48B4-BBB3-FD260FAE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retrieve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84AD-280E-4E7B-A77B-6C757002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586"/>
          </a:xfrm>
        </p:spPr>
        <p:txBody>
          <a:bodyPr/>
          <a:lstStyle/>
          <a:p>
            <a:r>
              <a:rPr lang="en-US" dirty="0"/>
              <a:t>We checked the </a:t>
            </a:r>
            <a:r>
              <a:rPr lang="en-US" dirty="0" err="1"/>
              <a:t>urls</a:t>
            </a:r>
            <a:r>
              <a:rPr lang="en-US" dirty="0"/>
              <a:t> and local disk. Nothing were found.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A0DDF-97BC-4B17-92CC-42541DC2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3589"/>
            <a:ext cx="10258392" cy="94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153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85AB-DA33-796D-518E-E1562E22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Entity–Attribute–Value (EAV)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2D83-2F0E-F564-A5F7-E153769F2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6964"/>
          </a:xfrm>
        </p:spPr>
        <p:txBody>
          <a:bodyPr/>
          <a:lstStyle/>
          <a:p>
            <a:r>
              <a:rPr lang="en-GB" dirty="0"/>
              <a:t>The Entity–Attribute–Value model (often shortened to EAV) is a database design pattern</a:t>
            </a:r>
          </a:p>
          <a:p>
            <a:pPr lvl="1"/>
            <a:r>
              <a:rPr lang="en-GB" dirty="0"/>
              <a:t>data is stored in a tall, narrow table instead of a wide one.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D3AF2-29CE-DC8C-BB5A-84092D9A2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914836"/>
              </p:ext>
            </p:extLst>
          </p:nvPr>
        </p:nvGraphicFramePr>
        <p:xfrm>
          <a:off x="838200" y="3269774"/>
          <a:ext cx="10515600" cy="1463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253184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343979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10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Entity (or ID)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Identifies the object the data describes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214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Attribute (or Key)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Names what property this row stores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364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Value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The actual value of that property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8337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942EDE-A0F7-563D-31C2-B2B5680B8682}"/>
              </a:ext>
            </a:extLst>
          </p:cNvPr>
          <p:cNvSpPr txBox="1"/>
          <p:nvPr/>
        </p:nvSpPr>
        <p:spPr>
          <a:xfrm>
            <a:off x="976562" y="5313765"/>
            <a:ext cx="837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Many apps, such as Kik, Telegram, and some analytics or medical systems use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50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C74C-56F1-44D3-6A07-158B7594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Traditional vs. EAV schema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6AA803-F7AD-7EE2-93F3-37BDF82C5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20940"/>
              </p:ext>
            </p:extLst>
          </p:nvPr>
        </p:nvGraphicFramePr>
        <p:xfrm>
          <a:off x="838200" y="2078509"/>
          <a:ext cx="10515600" cy="1097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621567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29905101"/>
                    </a:ext>
                  </a:extLst>
                </a:gridCol>
                <a:gridCol w="1411705">
                  <a:extLst>
                    <a:ext uri="{9D8B030D-6E8A-4147-A177-3AD203B41FA5}">
                      <a16:colId xmlns:a16="http://schemas.microsoft.com/office/drawing/2014/main" val="325676732"/>
                    </a:ext>
                  </a:extLst>
                </a:gridCol>
                <a:gridCol w="3846095">
                  <a:extLst>
                    <a:ext uri="{9D8B030D-6E8A-4147-A177-3AD203B41FA5}">
                      <a16:colId xmlns:a16="http://schemas.microsoft.com/office/drawing/2014/main" val="316311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file_url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214109"/>
                  </a:ext>
                </a:extLst>
              </a:tr>
              <a:tr h="197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photo.jpg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90417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hlinkClick r:id="rId2"/>
                        </a:rPr>
                        <a:t>https://platform.kik.com/</a:t>
                      </a:r>
                      <a:r>
                        <a:rPr lang="en-US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88064"/>
                  </a:ext>
                </a:extLst>
              </a:tr>
              <a:tr h="197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video.mp4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1204500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hlinkClick r:id="rId2"/>
                        </a:rPr>
                        <a:t>https://platform.kik.com/</a:t>
                      </a:r>
                      <a:r>
                        <a:rPr lang="en-US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3843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ED419D-6C2D-5D67-D0AE-56B54111F1C3}"/>
              </a:ext>
            </a:extLst>
          </p:cNvPr>
          <p:cNvSpPr txBox="1"/>
          <p:nvPr/>
        </p:nvSpPr>
        <p:spPr>
          <a:xfrm>
            <a:off x="838200" y="1618498"/>
            <a:ext cx="901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Traditional (fixed columns): </a:t>
            </a:r>
            <a:r>
              <a:rPr lang="en-GB" dirty="0"/>
              <a:t>efficient if all objects share the same attributes.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2A4BAF-ED19-7232-DFFC-73806BD15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760005"/>
              </p:ext>
            </p:extLst>
          </p:nvPr>
        </p:nvGraphicFramePr>
        <p:xfrm>
          <a:off x="782053" y="3726479"/>
          <a:ext cx="6533148" cy="256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71336">
                  <a:extLst>
                    <a:ext uri="{9D8B030D-6E8A-4147-A177-3AD203B41FA5}">
                      <a16:colId xmlns:a16="http://schemas.microsoft.com/office/drawing/2014/main" val="977106958"/>
                    </a:ext>
                  </a:extLst>
                </a:gridCol>
                <a:gridCol w="1411706">
                  <a:extLst>
                    <a:ext uri="{9D8B030D-6E8A-4147-A177-3AD203B41FA5}">
                      <a16:colId xmlns:a16="http://schemas.microsoft.com/office/drawing/2014/main" val="455022631"/>
                    </a:ext>
                  </a:extLst>
                </a:gridCol>
                <a:gridCol w="3850106">
                  <a:extLst>
                    <a:ext uri="{9D8B030D-6E8A-4147-A177-3AD203B41FA5}">
                      <a16:colId xmlns:a16="http://schemas.microsoft.com/office/drawing/2014/main" val="3252788886"/>
                    </a:ext>
                  </a:extLst>
                </a:gridCol>
              </a:tblGrid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717550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photo.jpg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41312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90417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250038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hlinkClick r:id="rId2"/>
                        </a:rPr>
                        <a:t>https://platform.kik.com/</a:t>
                      </a:r>
                      <a:r>
                        <a:rPr lang="en-US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415033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video.mp4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269988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1204500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365201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hlinkClick r:id="rId2"/>
                        </a:rPr>
                        <a:t>https://platform.kik.com/</a:t>
                      </a:r>
                      <a:r>
                        <a:rPr lang="en-US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637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72585BD-E612-4544-4209-948D421C3F1D}"/>
              </a:ext>
            </a:extLst>
          </p:cNvPr>
          <p:cNvSpPr txBox="1"/>
          <p:nvPr/>
        </p:nvSpPr>
        <p:spPr>
          <a:xfrm>
            <a:off x="782053" y="3266468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EAV (Entity–Attribute–Value)</a:t>
            </a:r>
          </a:p>
        </p:txBody>
      </p:sp>
    </p:spTree>
    <p:extLst>
      <p:ext uri="{BB962C8B-B14F-4D97-AF65-F5344CB8AC3E}">
        <p14:creationId xmlns:p14="http://schemas.microsoft.com/office/powerpoint/2010/main" val="3238931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1AD8-BD4F-B9DA-F0AA-19BC074D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EAV Advantages and Disadvantages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3C4E62-357E-3DA6-A2C1-29B1195FF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828338"/>
              </p:ext>
            </p:extLst>
          </p:nvPr>
        </p:nvGraphicFramePr>
        <p:xfrm>
          <a:off x="838200" y="1965960"/>
          <a:ext cx="10206789" cy="1463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35570">
                  <a:extLst>
                    <a:ext uri="{9D8B030D-6E8A-4147-A177-3AD203B41FA5}">
                      <a16:colId xmlns:a16="http://schemas.microsoft.com/office/drawing/2014/main" val="4280674560"/>
                    </a:ext>
                  </a:extLst>
                </a:gridCol>
                <a:gridCol w="6271219">
                  <a:extLst>
                    <a:ext uri="{9D8B030D-6E8A-4147-A177-3AD203B41FA5}">
                      <a16:colId xmlns:a16="http://schemas.microsoft.com/office/drawing/2014/main" val="1330668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Advantage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670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Flexible schema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Add new attributes without altering table definitions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136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Space-efficient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Avoids wide tables full of NULLs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040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Generic processing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The same code can store arbitrary metadata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6267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B7D9E6-6ED7-B4F6-1065-AE7458E4C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966887"/>
              </p:ext>
            </p:extLst>
          </p:nvPr>
        </p:nvGraphicFramePr>
        <p:xfrm>
          <a:off x="838200" y="3999956"/>
          <a:ext cx="10206789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1607">
                  <a:extLst>
                    <a:ext uri="{9D8B030D-6E8A-4147-A177-3AD203B41FA5}">
                      <a16:colId xmlns:a16="http://schemas.microsoft.com/office/drawing/2014/main" val="949082458"/>
                    </a:ext>
                  </a:extLst>
                </a:gridCol>
                <a:gridCol w="6295182">
                  <a:extLst>
                    <a:ext uri="{9D8B030D-6E8A-4147-A177-3AD203B41FA5}">
                      <a16:colId xmlns:a16="http://schemas.microsoft.com/office/drawing/2014/main" val="2222859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Disadvantage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196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Complex queries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 reconstruct objects, you must join or pivot multiple rows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55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Poor performance on large datasets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Requires more joins and aggregations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80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Weaker data typing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“Value” column may mix text, numbers,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526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Harder to enforce constraints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 column-specific foreign keys or NOT NULL constraints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176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119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6897-9C4A-A42B-FC6E-8EA5E902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analogy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CB1EA2-0889-B58C-7FB2-D4656BD6E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840598"/>
              </p:ext>
            </p:extLst>
          </p:nvPr>
        </p:nvGraphicFramePr>
        <p:xfrm>
          <a:off x="782053" y="2032927"/>
          <a:ext cx="10515600" cy="1097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5324782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50369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030476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3651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7788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555-1111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563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London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555-2222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08184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4CCFB3-6FAC-CF0B-D50E-C5DA73D0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887316"/>
              </p:ext>
            </p:extLst>
          </p:nvPr>
        </p:nvGraphicFramePr>
        <p:xfrm>
          <a:off x="782053" y="3727793"/>
          <a:ext cx="4199021" cy="256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11442">
                  <a:extLst>
                    <a:ext uri="{9D8B030D-6E8A-4147-A177-3AD203B41FA5}">
                      <a16:colId xmlns:a16="http://schemas.microsoft.com/office/drawing/2014/main" val="819284706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1861312951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868153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4500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64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Paris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3981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555-1111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511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391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London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630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555-2222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207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C44F84-1B7E-F9CC-584D-BCB6FEE8C88B}"/>
              </a:ext>
            </a:extLst>
          </p:cNvPr>
          <p:cNvSpPr txBox="1"/>
          <p:nvPr/>
        </p:nvSpPr>
        <p:spPr>
          <a:xfrm>
            <a:off x="782053" y="1506022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Normal (wide)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B3A92-A8D5-7B31-742B-1CDEE65A34BB}"/>
              </a:ext>
            </a:extLst>
          </p:cNvPr>
          <p:cNvSpPr txBox="1"/>
          <p:nvPr/>
        </p:nvSpPr>
        <p:spPr>
          <a:xfrm>
            <a:off x="838200" y="324433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EAV (tall)</a:t>
            </a:r>
          </a:p>
        </p:txBody>
      </p:sp>
    </p:spTree>
    <p:extLst>
      <p:ext uri="{BB962C8B-B14F-4D97-AF65-F5344CB8AC3E}">
        <p14:creationId xmlns:p14="http://schemas.microsoft.com/office/powerpoint/2010/main" val="767975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4FF0A-8D7D-D1B8-E98C-45AC734D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35" y="1897223"/>
            <a:ext cx="9106689" cy="362743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346600-97AD-5FE5-5A05-7304C34E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retrieve thumb of the picture</a:t>
            </a:r>
          </a:p>
        </p:txBody>
      </p:sp>
    </p:spTree>
    <p:extLst>
      <p:ext uri="{BB962C8B-B14F-4D97-AF65-F5344CB8AC3E}">
        <p14:creationId xmlns:p14="http://schemas.microsoft.com/office/powerpoint/2010/main" val="36715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4DBB-E314-47DD-82DB-904B37F0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 of messages</a:t>
            </a: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63A9EC3-65D8-49D2-A2C3-92FB54B95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1625"/>
            <a:ext cx="9629775" cy="3714750"/>
          </a:xfrm>
        </p:spPr>
      </p:pic>
    </p:spTree>
    <p:extLst>
      <p:ext uri="{BB962C8B-B14F-4D97-AF65-F5344CB8AC3E}">
        <p14:creationId xmlns:p14="http://schemas.microsoft.com/office/powerpoint/2010/main" val="887055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A990-0296-4CC2-8DC6-43244586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FDD6-27BC-4801-88C1-0B22B57C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</a:p>
          <a:p>
            <a:r>
              <a:rPr lang="en-US" dirty="0">
                <a:cs typeface="Calibri"/>
              </a:rPr>
              <a:t>Locate the app directory</a:t>
            </a:r>
          </a:p>
          <a:p>
            <a:r>
              <a:rPr lang="en-US" dirty="0">
                <a:cs typeface="Calibri"/>
              </a:rPr>
              <a:t>Search the keywords username, </a:t>
            </a:r>
            <a:r>
              <a:rPr lang="en-US" dirty="0" err="1">
                <a:cs typeface="Calibri"/>
              </a:rPr>
              <a:t>logintime</a:t>
            </a:r>
            <a:r>
              <a:rPr lang="en-US" dirty="0">
                <a:cs typeface="Calibri"/>
              </a:rPr>
              <a:t>, email, version to get that info</a:t>
            </a:r>
          </a:p>
          <a:p>
            <a:r>
              <a:rPr lang="en-US" dirty="0">
                <a:cs typeface="Calibri"/>
              </a:rPr>
              <a:t>Go to the databases directory </a:t>
            </a:r>
          </a:p>
          <a:p>
            <a:pPr lvl="1"/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 has a unique ID for each user</a:t>
            </a:r>
          </a:p>
          <a:p>
            <a:pPr lvl="1"/>
            <a:r>
              <a:rPr lang="en-US" dirty="0">
                <a:cs typeface="Calibri"/>
              </a:rPr>
              <a:t>other databases are generated based </a:t>
            </a:r>
            <a:r>
              <a:rPr lang="en-US">
                <a:cs typeface="Calibri"/>
              </a:rPr>
              <a:t>on ID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Go to shared </a:t>
            </a:r>
            <a:r>
              <a:rPr lang="en-US" dirty="0" err="1">
                <a:cs typeface="Calibri"/>
              </a:rPr>
              <a:t>prefs</a:t>
            </a:r>
            <a:r>
              <a:rPr lang="en-US" dirty="0">
                <a:cs typeface="Calibri"/>
              </a:rPr>
              <a:t> folder to find the install date of the app</a:t>
            </a:r>
          </a:p>
        </p:txBody>
      </p:sp>
    </p:spTree>
    <p:extLst>
      <p:ext uri="{BB962C8B-B14F-4D97-AF65-F5344CB8AC3E}">
        <p14:creationId xmlns:p14="http://schemas.microsoft.com/office/powerpoint/2010/main" val="346176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7CC7-94C8-4DEC-8637-711E0BC6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3rd Party App Store for Android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71E5A-793E-4C5E-A8BD-7CF64144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9523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Amazon Appstore</a:t>
            </a:r>
          </a:p>
          <a:p>
            <a:r>
              <a:rPr lang="en-US"/>
              <a:t>APKMirror</a:t>
            </a:r>
          </a:p>
          <a:p>
            <a:r>
              <a:rPr lang="en-US"/>
              <a:t>APKPure</a:t>
            </a:r>
          </a:p>
          <a:p>
            <a:r>
              <a:rPr lang="en-US"/>
              <a:t>APKUpdater</a:t>
            </a:r>
          </a:p>
          <a:p>
            <a:r>
              <a:rPr lang="en-US"/>
              <a:t>Aptoide</a:t>
            </a:r>
          </a:p>
          <a:p>
            <a:r>
              <a:rPr lang="en-US"/>
              <a:t>F-Droid</a:t>
            </a:r>
          </a:p>
          <a:p>
            <a:r>
              <a:rPr lang="en-US"/>
              <a:t>Humble Bundle</a:t>
            </a:r>
          </a:p>
          <a:p>
            <a:r>
              <a:rPr lang="en-US"/>
              <a:t>QooApp</a:t>
            </a:r>
          </a:p>
          <a:p>
            <a:r>
              <a:rPr lang="en-US"/>
              <a:t>Samsung Galaxy Apps</a:t>
            </a:r>
          </a:p>
          <a:p>
            <a:r>
              <a:rPr lang="en-US"/>
              <a:t>Yalp 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849CF-5C4A-4DF8-972F-7AFE6178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81" y="1825625"/>
            <a:ext cx="5381528" cy="3939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E7B12-70C5-4A16-BEA5-19B901A3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71" y="3145212"/>
            <a:ext cx="3109229" cy="10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26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B13-54B9-80C4-4F53-52A7287F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Notes: Using ADB to access files (bash)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F0BC5-5BDF-1902-BD55-74C314FDCA92}"/>
              </a:ext>
            </a:extLst>
          </p:cNvPr>
          <p:cNvSpPr txBox="1"/>
          <p:nvPr/>
        </p:nvSpPr>
        <p:spPr>
          <a:xfrm>
            <a:off x="952500" y="1753999"/>
            <a:ext cx="96164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adb</a:t>
            </a:r>
            <a:r>
              <a:rPr lang="en-US" dirty="0"/>
              <a:t> shell</a:t>
            </a:r>
          </a:p>
          <a:p>
            <a:r>
              <a:rPr lang="en-US" dirty="0"/>
              <a:t>run-as </a:t>
            </a:r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777 </a:t>
            </a:r>
            <a:r>
              <a:rPr lang="en-US" dirty="0" err="1"/>
              <a:t>shared_prefs</a:t>
            </a:r>
            <a:r>
              <a:rPr lang="en-US" dirty="0"/>
              <a:t>/com.google.android.gms.measurement.prefs.xml</a:t>
            </a:r>
          </a:p>
          <a:p>
            <a:r>
              <a:rPr lang="en-US" dirty="0"/>
              <a:t>cp /data/data/</a:t>
            </a:r>
            <a:r>
              <a:rPr lang="en-US" dirty="0" err="1"/>
              <a:t>kik.android</a:t>
            </a:r>
            <a:r>
              <a:rPr lang="en-US" dirty="0"/>
              <a:t>/</a:t>
            </a:r>
            <a:r>
              <a:rPr lang="en-US" dirty="0" err="1"/>
              <a:t>shared_prefs</a:t>
            </a:r>
            <a:r>
              <a:rPr lang="en-US" dirty="0"/>
              <a:t>/com.google.android.gms.measurement.prefs.xml /</a:t>
            </a:r>
            <a:r>
              <a:rPr lang="en-US" dirty="0" err="1"/>
              <a:t>sdcard</a:t>
            </a:r>
            <a:endParaRPr lang="en-US" dirty="0"/>
          </a:p>
          <a:p>
            <a:r>
              <a:rPr lang="en-US" dirty="0"/>
              <a:t>exit</a:t>
            </a:r>
          </a:p>
          <a:p>
            <a:r>
              <a:rPr lang="en-US" dirty="0" err="1"/>
              <a:t>adb</a:t>
            </a:r>
            <a:r>
              <a:rPr lang="en-US" dirty="0"/>
              <a:t> pull /</a:t>
            </a:r>
            <a:r>
              <a:rPr lang="en-US" dirty="0" err="1"/>
              <a:t>sdcard</a:t>
            </a:r>
            <a:r>
              <a:rPr lang="en-US" dirty="0"/>
              <a:t>/com.google.android.gms.measurement.prefs.xml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AC61C-2DCC-0621-AEA4-7FAE8A632BF8}"/>
              </a:ext>
            </a:extLst>
          </p:cNvPr>
          <p:cNvSpPr txBox="1"/>
          <p:nvPr/>
        </p:nvSpPr>
        <p:spPr>
          <a:xfrm>
            <a:off x="899160" y="4356854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Only works for Non-Rooted Devices with </a:t>
            </a:r>
            <a:r>
              <a:rPr lang="en-GB" dirty="0" err="1"/>
              <a:t>Debuggable</a:t>
            </a:r>
            <a:r>
              <a:rPr lang="en-GB"/>
              <a:t> 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62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F6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129BF1-7CD0-4CC9-9ABC-8F4313C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Show all 3</a:t>
            </a:r>
            <a:r>
              <a:rPr lang="en-GB" sz="3200" baseline="30000">
                <a:solidFill>
                  <a:srgbClr val="FFFFFF"/>
                </a:solidFill>
              </a:rPr>
              <a:t>rd</a:t>
            </a:r>
            <a:r>
              <a:rPr lang="en-GB" sz="3200">
                <a:solidFill>
                  <a:srgbClr val="FFFFFF"/>
                </a:solidFill>
              </a:rPr>
              <a:t> apps ( apps except AOSP and Google apps)</a:t>
            </a: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71" y="640080"/>
            <a:ext cx="5721861" cy="5578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FE997-39BB-40D8-A58F-273D75FC5F92}"/>
              </a:ext>
            </a:extLst>
          </p:cNvPr>
          <p:cNvSpPr txBox="1"/>
          <p:nvPr/>
        </p:nvSpPr>
        <p:spPr>
          <a:xfrm>
            <a:off x="563833" y="5014573"/>
            <a:ext cx="4034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basic regular expressions these characters lose their special meaning; instead use the </a:t>
            </a:r>
            <a:r>
              <a:rPr lang="en-GB" dirty="0" err="1"/>
              <a:t>backslashed</a:t>
            </a:r>
            <a:r>
              <a:rPr lang="en-GB" dirty="0"/>
              <a:t> versions ‘\?’, ‘\+’, ‘\{’, ‘\|’, ‘\(’, and ‘\)’.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C4180-72BE-498C-889C-3DD4A9B4C0E7}"/>
              </a:ext>
            </a:extLst>
          </p:cNvPr>
          <p:cNvSpPr txBox="1"/>
          <p:nvPr/>
        </p:nvSpPr>
        <p:spPr>
          <a:xfrm>
            <a:off x="7802479" y="1700213"/>
            <a:ext cx="2600826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-E</a:t>
            </a:r>
            <a:r>
              <a:rPr lang="en-US" dirty="0"/>
              <a:t>: extended regular expressions</a:t>
            </a:r>
          </a:p>
          <a:p>
            <a:r>
              <a:rPr lang="en-GB" dirty="0">
                <a:solidFill>
                  <a:srgbClr val="FF0000"/>
                </a:solidFill>
              </a:rPr>
              <a:t>-v</a:t>
            </a:r>
            <a:r>
              <a:rPr lang="en-GB" dirty="0"/>
              <a:t>, --invert-match        select non-matching lines</a:t>
            </a:r>
          </a:p>
          <a:p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 : 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15747D-D019-50C5-0718-2E7B72918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4" y="3177541"/>
            <a:ext cx="2552921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5CA4-DD7B-42B1-BAAF-78CF53A4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Goal: Analysis of three 3rd Party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07A6-B14A-4DCC-B519-5E68F674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Investigating Kik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com.kik.android</a:t>
            </a:r>
            <a:endParaRPr lang="en-US" i="1" dirty="0">
              <a:solidFill>
                <a:srgbClr val="7030A0"/>
              </a:solidFill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TextNow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com.enflick.android.textnow</a:t>
            </a:r>
            <a:endParaRPr lang="en-US" i="1" dirty="0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whatsapp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com.whatsapp</a:t>
            </a:r>
            <a:endParaRPr lang="en-US" i="1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09C5345-C60E-4663-A000-20CEF432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3" y="1286164"/>
            <a:ext cx="3874293" cy="166546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BAB709F-3F58-4210-8D7F-029F104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7" y="3060723"/>
            <a:ext cx="4672012" cy="134377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0C8BBD-A2DA-427B-9F13-DD8DEE5E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13" y="4912918"/>
            <a:ext cx="4136231" cy="17470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BB1AB9-945D-43BA-9A91-89CFE9257F00}"/>
              </a:ext>
            </a:extLst>
          </p:cNvPr>
          <p:cNvCxnSpPr/>
          <p:nvPr/>
        </p:nvCxnSpPr>
        <p:spPr>
          <a:xfrm flipV="1">
            <a:off x="3769520" y="1838324"/>
            <a:ext cx="4069553" cy="538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64CD3F-C16B-464A-9086-AAEBB1BF618C}"/>
              </a:ext>
            </a:extLst>
          </p:cNvPr>
          <p:cNvCxnSpPr>
            <a:cxnSpLocks/>
          </p:cNvCxnSpPr>
          <p:nvPr/>
        </p:nvCxnSpPr>
        <p:spPr>
          <a:xfrm>
            <a:off x="5079206" y="3043237"/>
            <a:ext cx="2069304" cy="497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593053-3923-4700-9D39-5AE6F1C2A408}"/>
              </a:ext>
            </a:extLst>
          </p:cNvPr>
          <p:cNvCxnSpPr>
            <a:cxnSpLocks/>
          </p:cNvCxnSpPr>
          <p:nvPr/>
        </p:nvCxnSpPr>
        <p:spPr>
          <a:xfrm>
            <a:off x="3840956" y="4269581"/>
            <a:ext cx="1200147" cy="711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5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F5165-BCCF-4836-B294-D08760E7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Kik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AE31E-18B5-43CB-8176-F546E2E9A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2250A-68D2-41EA-BDA9-5A6E7FD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295" y="0"/>
            <a:ext cx="6569009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2B8E-D328-459A-8086-AEB07D83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Kik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0A418-8D52-491D-8DA2-AC0107F95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0788" cy="410130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Kik is an instant messaging app </a:t>
            </a:r>
          </a:p>
          <a:p>
            <a:pPr lvl="1"/>
            <a:r>
              <a:rPr lang="en-US" dirty="0">
                <a:cs typeface="Calibri"/>
              </a:rPr>
              <a:t>One-on-one/in-groups chat</a:t>
            </a:r>
          </a:p>
          <a:p>
            <a:pPr lvl="1"/>
            <a:r>
              <a:rPr lang="en-US" dirty="0">
                <a:cs typeface="Calibri"/>
              </a:rPr>
              <a:t>Share pics, videos, gifs, games, </a:t>
            </a:r>
            <a:r>
              <a:rPr lang="en-US" dirty="0" err="1">
                <a:cs typeface="Calibri"/>
              </a:rPr>
              <a:t>etc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Meet new friends with similar interests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Main attraction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anonymity: no need for a phone number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Evidence types</a:t>
            </a:r>
          </a:p>
          <a:p>
            <a:pPr lvl="1"/>
            <a:r>
              <a:rPr lang="en-US" dirty="0">
                <a:cs typeface="Calibri"/>
              </a:rPr>
              <a:t>Username </a:t>
            </a:r>
          </a:p>
          <a:p>
            <a:pPr lvl="1"/>
            <a:r>
              <a:rPr lang="en-US" dirty="0">
                <a:cs typeface="Calibri"/>
              </a:rPr>
              <a:t>Messages </a:t>
            </a:r>
          </a:p>
          <a:p>
            <a:pPr lvl="1"/>
            <a:r>
              <a:rPr lang="en-US" dirty="0">
                <a:cs typeface="Calibri"/>
              </a:rPr>
              <a:t>Last login time</a:t>
            </a:r>
          </a:p>
          <a:p>
            <a:pPr lvl="1"/>
            <a:r>
              <a:rPr lang="en-US" dirty="0">
                <a:cs typeface="Calibri"/>
              </a:rPr>
              <a:t>Email associated with app</a:t>
            </a:r>
          </a:p>
          <a:p>
            <a:pPr lvl="1"/>
            <a:r>
              <a:rPr lang="en-US" dirty="0">
                <a:cs typeface="Calibri"/>
              </a:rPr>
              <a:t>Install date</a:t>
            </a:r>
          </a:p>
          <a:p>
            <a:pPr lvl="1"/>
            <a:r>
              <a:rPr lang="en-US" dirty="0">
                <a:cs typeface="Calibri"/>
              </a:rPr>
              <a:t>Version </a:t>
            </a:r>
          </a:p>
          <a:p>
            <a:r>
              <a:rPr lang="en-GB" dirty="0"/>
              <a:t>Used by teenagers and young adults</a:t>
            </a:r>
            <a:endParaRPr lang="en-US" dirty="0"/>
          </a:p>
          <a:p>
            <a:pPr lvl="1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9CA7CC3-04FF-445A-A2FF-D4F87C30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19" y="491490"/>
            <a:ext cx="3374359" cy="56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0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053C-93CB-4A52-8514-DC046115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444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Sample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E90B-4410-464A-9F6D-B5EEF0E19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17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When was the app installed?</a:t>
            </a:r>
          </a:p>
          <a:p>
            <a:r>
              <a:rPr lang="en-US" dirty="0">
                <a:cs typeface="Calibri"/>
              </a:rPr>
              <a:t>What is the version of the app?</a:t>
            </a:r>
          </a:p>
          <a:p>
            <a:r>
              <a:rPr lang="en-US" dirty="0">
                <a:cs typeface="Calibri"/>
              </a:rPr>
              <a:t>What is Kik username?</a:t>
            </a:r>
          </a:p>
          <a:p>
            <a:r>
              <a:rPr lang="en-GB" dirty="0">
                <a:cs typeface="Calibri"/>
              </a:rPr>
              <a:t>What email is associated with the Kik account?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When did the suspect last log in to the app?</a:t>
            </a:r>
          </a:p>
          <a:p>
            <a:r>
              <a:rPr lang="en-US" dirty="0">
                <a:cs typeface="Calibri"/>
              </a:rPr>
              <a:t>What are saved conversations?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647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3332</TotalTime>
  <Words>2937</Words>
  <Application>Microsoft Office PowerPoint</Application>
  <PresentationFormat>Widescreen</PresentationFormat>
  <Paragraphs>369</Paragraphs>
  <Slides>40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Investigating the 3rd Party Android Apps</vt:lpstr>
      <vt:lpstr>Background</vt:lpstr>
      <vt:lpstr>What is 3rd Party Android Apps?</vt:lpstr>
      <vt:lpstr>3rd Party App Store for Android </vt:lpstr>
      <vt:lpstr>Show all 3rd apps ( apps except AOSP and Google apps)</vt:lpstr>
      <vt:lpstr>Goal: Analysis of three 3rd Party Apps</vt:lpstr>
      <vt:lpstr>Investigating Kik app</vt:lpstr>
      <vt:lpstr>What is Kik app?</vt:lpstr>
      <vt:lpstr>Sample Questions</vt:lpstr>
      <vt:lpstr>shared_prefs of kik</vt:lpstr>
      <vt:lpstr>Preference files</vt:lpstr>
      <vt:lpstr>When was the app installed?</vt:lpstr>
      <vt:lpstr>What is com.google.android.gms.measurement service?</vt:lpstr>
      <vt:lpstr>What is com.google.android.gms.measurement.prefs.xml?</vt:lpstr>
      <vt:lpstr>PowerPoint Presentation</vt:lpstr>
      <vt:lpstr>What is kik version?</vt:lpstr>
      <vt:lpstr>What registered name is associated with Kik account?</vt:lpstr>
      <vt:lpstr>What email is associated with Kik account?</vt:lpstr>
      <vt:lpstr>When did the user last log on?</vt:lpstr>
      <vt:lpstr>databases of kik </vt:lpstr>
      <vt:lpstr>Package directory and databases</vt:lpstr>
      <vt:lpstr>kikCoreDatabase</vt:lpstr>
      <vt:lpstr>What is the Kik username ?</vt:lpstr>
      <vt:lpstr>KikDatabase.db </vt:lpstr>
      <vt:lpstr>PowerPoint Presentation</vt:lpstr>
      <vt:lpstr>messageTable in KikDatabase.db </vt:lpstr>
      <vt:lpstr>PowerPoint Presentation</vt:lpstr>
      <vt:lpstr>PowerPoint Presentation</vt:lpstr>
      <vt:lpstr>kikContentTable in KikDatabase.db </vt:lpstr>
      <vt:lpstr>PowerPoint Presentation</vt:lpstr>
      <vt:lpstr>PowerPoint Presentation</vt:lpstr>
      <vt:lpstr>Can we retrieve images?</vt:lpstr>
      <vt:lpstr>Entity–Attribute–Value (EAV) mode</vt:lpstr>
      <vt:lpstr>Example: Traditional vs. EAV schema</vt:lpstr>
      <vt:lpstr>EAV Advantages and Disadvantages</vt:lpstr>
      <vt:lpstr>Real-world analogy</vt:lpstr>
      <vt:lpstr>We retrieve thumb of the picture</vt:lpstr>
      <vt:lpstr>Results of messages</vt:lpstr>
      <vt:lpstr>To summarize</vt:lpstr>
      <vt:lpstr>Notes: Using ADB to access files (bash)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1372</cp:revision>
  <dcterms:created xsi:type="dcterms:W3CDTF">2021-01-18T02:02:41Z</dcterms:created>
  <dcterms:modified xsi:type="dcterms:W3CDTF">2025-11-12T00:13:16Z</dcterms:modified>
</cp:coreProperties>
</file>